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3"/>
  </p:notesMasterIdLst>
  <p:handoutMasterIdLst>
    <p:handoutMasterId r:id="rId24"/>
  </p:handoutMasterIdLst>
  <p:sldIdLst>
    <p:sldId id="279" r:id="rId5"/>
    <p:sldId id="294" r:id="rId6"/>
    <p:sldId id="321" r:id="rId7"/>
    <p:sldId id="290" r:id="rId8"/>
    <p:sldId id="322" r:id="rId9"/>
    <p:sldId id="323" r:id="rId10"/>
    <p:sldId id="324" r:id="rId11"/>
    <p:sldId id="325" r:id="rId12"/>
    <p:sldId id="326" r:id="rId13"/>
    <p:sldId id="327" r:id="rId14"/>
    <p:sldId id="293" r:id="rId15"/>
    <p:sldId id="292" r:id="rId16"/>
    <p:sldId id="316" r:id="rId17"/>
    <p:sldId id="304" r:id="rId18"/>
    <p:sldId id="305" r:id="rId19"/>
    <p:sldId id="306" r:id="rId20"/>
    <p:sldId id="335" r:id="rId21"/>
    <p:sldId id="334"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6"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80" autoAdjust="0"/>
  </p:normalViewPr>
  <p:slideViewPr>
    <p:cSldViewPr>
      <p:cViewPr varScale="1">
        <p:scale>
          <a:sx n="113" d="100"/>
          <a:sy n="113" d="100"/>
        </p:scale>
        <p:origin x="432" y="96"/>
      </p:cViewPr>
      <p:guideLst>
        <p:guide orient="horz" pos="2160"/>
        <p:guide pos="3839"/>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54C6E1-AF92-4FB7-A013-0B520EBC30AE}" type="datetimeFigureOut">
              <a:rPr lang="en-US"/>
              <a:t>5/2/2018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52D9BF-D574-4807-B36C-9E2A025BE826}" type="slidenum">
              <a:rPr/>
              <a:t>‹#›</a:t>
            </a:fld>
            <a:endParaRPr/>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C10850-0874-4A61-99B4-D613C5E8D9EA}" type="datetimeFigureOut">
              <a:rPr lang="en-US"/>
              <a:t>5/2/2018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11EC53-F507-411E-9ADC-FBCFECE09D3D}" type="slidenum">
              <a:rPr/>
              <a:t>‹#›</a:t>
            </a:fld>
            <a:endParaRPr/>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11EC53-F507-411E-9ADC-FBCFECE09D3D}" type="slidenum">
              <a:rPr lang="en-US" smtClean="0"/>
              <a:t>1</a:t>
            </a:fld>
            <a:endParaRPr lang="en-US"/>
          </a:p>
        </p:txBody>
      </p:sp>
    </p:spTree>
    <p:extLst>
      <p:ext uri="{BB962C8B-B14F-4D97-AF65-F5344CB8AC3E}">
        <p14:creationId xmlns:p14="http://schemas.microsoft.com/office/powerpoint/2010/main" val="423904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11EC53-F507-411E-9ADC-FBCFECE09D3D}" type="slidenum">
              <a:rPr lang="en-US" smtClean="0"/>
              <a:t>3</a:t>
            </a:fld>
            <a:endParaRPr lang="en-US"/>
          </a:p>
        </p:txBody>
      </p:sp>
    </p:spTree>
    <p:extLst>
      <p:ext uri="{BB962C8B-B14F-4D97-AF65-F5344CB8AC3E}">
        <p14:creationId xmlns:p14="http://schemas.microsoft.com/office/powerpoint/2010/main" val="2826179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11EC53-F507-411E-9ADC-FBCFECE09D3D}" type="slidenum">
              <a:rPr lang="en-US" smtClean="0"/>
              <a:t>16</a:t>
            </a:fld>
            <a:endParaRPr lang="en-US"/>
          </a:p>
        </p:txBody>
      </p:sp>
    </p:spTree>
    <p:extLst>
      <p:ext uri="{BB962C8B-B14F-4D97-AF65-F5344CB8AC3E}">
        <p14:creationId xmlns:p14="http://schemas.microsoft.com/office/powerpoint/2010/main" val="2096719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Isosceles Triangle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62" name="Rectangle 61"/>
          <p:cNvSpPr/>
          <p:nvPr/>
        </p:nvSpPr>
        <p:spPr bwMode="hidden">
          <a:xfrm>
            <a:off x="0" y="1905001"/>
            <a:ext cx="12188825" cy="21482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lnSpc>
                <a:spcPct val="90000"/>
              </a:lnSpc>
            </a:pPr>
            <a:endParaRPr sz="3200">
              <a:solidFill>
                <a:schemeClr val="tx2"/>
              </a:solidFill>
            </a:endParaRPr>
          </a:p>
        </p:txBody>
      </p:sp>
      <p:sp>
        <p:nvSpPr>
          <p:cNvPr id="2" name="Title 1"/>
          <p:cNvSpPr>
            <a:spLocks noGrp="1"/>
          </p:cNvSpPr>
          <p:nvPr>
            <p:ph type="ctrTitle"/>
          </p:nvPr>
        </p:nvSpPr>
        <p:spPr>
          <a:xfrm>
            <a:off x="1218883" y="1905002"/>
            <a:ext cx="9751060" cy="2147926"/>
          </a:xfrm>
        </p:spPr>
        <p:txBody>
          <a:bodyPr anchor="ctr">
            <a:normAutofit/>
          </a:bodyPr>
          <a:lstStyle>
            <a:lvl1pPr algn="ctr">
              <a:defRPr sz="4400" cap="all" normalizeH="0" baseline="0"/>
            </a:lvl1pPr>
          </a:lstStyle>
          <a:p>
            <a:r>
              <a:rPr lang="en-US" smtClean="0"/>
              <a:t>Click to edit Master title style</a:t>
            </a:r>
            <a:endParaRPr/>
          </a:p>
        </p:txBody>
      </p:sp>
      <p:sp>
        <p:nvSpPr>
          <p:cNvPr id="3" name="Subtitle 2"/>
          <p:cNvSpPr>
            <a:spLocks noGrp="1"/>
          </p:cNvSpPr>
          <p:nvPr>
            <p:ph type="subTitle" idx="1"/>
          </p:nvPr>
        </p:nvSpPr>
        <p:spPr>
          <a:xfrm>
            <a:off x="1218883" y="4140200"/>
            <a:ext cx="9751060" cy="1016000"/>
          </a:xfrm>
        </p:spPr>
        <p:txBody>
          <a:bodyPr>
            <a:normAutofit/>
          </a:bodyPr>
          <a:lstStyle>
            <a:lvl1pPr marL="0" indent="0" algn="ctr">
              <a:spcBef>
                <a:spcPts val="0"/>
              </a:spcBef>
              <a:buNone/>
              <a:defRPr sz="280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21163" y="482600"/>
            <a:ext cx="3961368" cy="1422400"/>
          </a:xfrm>
        </p:spPr>
        <p:txBody>
          <a:bodyPr anchor="b" anchorCtr="0">
            <a:normAutofit/>
          </a:bodyPr>
          <a:lstStyle>
            <a:lvl1pPr algn="l">
              <a:defRPr sz="3200" b="0"/>
            </a:lvl1pPr>
          </a:lstStyle>
          <a:p>
            <a:r>
              <a:rPr lang="en-US" smtClean="0"/>
              <a:t>Click to edit Master title style</a:t>
            </a:r>
            <a:endParaRPr/>
          </a:p>
        </p:txBody>
      </p:sp>
      <p:sp>
        <p:nvSpPr>
          <p:cNvPr id="9" name="Rectangle 8" descr="&#10;"/>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10;"/>
          <p:cNvSpPr>
            <a:spLocks noGrp="1"/>
          </p:cNvSpPr>
          <p:nvPr>
            <p:ph type="pic" idx="1"/>
          </p:nvPr>
        </p:nvSpPr>
        <p:spPr>
          <a:xfrm>
            <a:off x="507868" y="482600"/>
            <a:ext cx="6602281" cy="5842001"/>
          </a:xfrm>
          <a:noFill/>
          <a:ln w="9525">
            <a:noFill/>
            <a:miter lim="800000"/>
          </a:ln>
          <a:effectLst/>
        </p:spPr>
        <p:txBody>
          <a:bodyPr>
            <a:normAutofit/>
          </a:bodyPr>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dirty="0"/>
          </a:p>
        </p:txBody>
      </p:sp>
      <p:sp>
        <p:nvSpPr>
          <p:cNvPr id="4" name="Text Placeholder 3"/>
          <p:cNvSpPr>
            <a:spLocks noGrp="1"/>
          </p:cNvSpPr>
          <p:nvPr>
            <p:ph type="body" sz="half" idx="2"/>
          </p:nvPr>
        </p:nvSpPr>
        <p:spPr>
          <a:xfrm>
            <a:off x="7821163" y="2108200"/>
            <a:ext cx="3961368" cy="4267200"/>
          </a:xfrm>
        </p:spPr>
        <p:txBody>
          <a:bodyPr>
            <a:normAutofit/>
          </a:bodyPr>
          <a:lstStyle>
            <a:lvl1pPr marL="0" indent="0">
              <a:spcBef>
                <a:spcPts val="1600"/>
              </a:spcBef>
              <a:buNone/>
              <a:defRPr sz="2000">
                <a:solidFill>
                  <a:schemeClr val="tx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extLst>
      <p:ext uri="{BB962C8B-B14F-4D97-AF65-F5344CB8AC3E}">
        <p14:creationId xmlns:p14="http://schemas.microsoft.com/office/powerpoint/2010/main" val="207630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2669581">
              <a:defRPr baseline="0"/>
            </a:lvl6pPr>
            <a:lvl7pPr marL="2669581">
              <a:defRPr baseline="0"/>
            </a:lvl7pPr>
            <a:lvl8pPr marL="2669581">
              <a:defRPr baseline="0"/>
            </a:lvl8pPr>
            <a:lvl9pPr marL="2669581">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40043" y="482599"/>
            <a:ext cx="1843982" cy="5791201"/>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914162" y="482599"/>
            <a:ext cx="9040045" cy="5791201"/>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Isosceles Triangle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1218883" y="1524000"/>
            <a:ext cx="9751060" cy="1992597"/>
          </a:xfrm>
        </p:spPr>
        <p:txBody>
          <a:bodyPr anchor="b" anchorCtr="0">
            <a:noAutofit/>
          </a:bodyPr>
          <a:lstStyle>
            <a:lvl1pPr algn="ctr">
              <a:defRPr sz="4400" b="0" cap="all" baseline="0"/>
            </a:lvl1pPr>
          </a:lstStyle>
          <a:p>
            <a:r>
              <a:rPr lang="en-US" smtClean="0"/>
              <a:t>Click to edit Master title style</a:t>
            </a:r>
            <a:endParaRPr/>
          </a:p>
        </p:txBody>
      </p:sp>
      <p:sp>
        <p:nvSpPr>
          <p:cNvPr id="3" name="Text Placeholder 2"/>
          <p:cNvSpPr>
            <a:spLocks noGrp="1"/>
          </p:cNvSpPr>
          <p:nvPr>
            <p:ph type="body" idx="1"/>
          </p:nvPr>
        </p:nvSpPr>
        <p:spPr>
          <a:xfrm>
            <a:off x="1218883" y="3632200"/>
            <a:ext cx="9751060" cy="1016000"/>
          </a:xfrm>
        </p:spPr>
        <p:txBody>
          <a:bodyPr anchor="t" anchorCtr="0">
            <a:noAutofit/>
          </a:bodyPr>
          <a:lstStyle>
            <a:lvl1pPr marL="0" indent="0" algn="ctr">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162" y="1803401"/>
            <a:ext cx="4977104" cy="4470400"/>
          </a:xfrm>
        </p:spPr>
        <p:txBody>
          <a:bodyPr>
            <a:normAutofit/>
          </a:bodyPr>
          <a:lstStyle>
            <a:lvl1pPr>
              <a:defRPr sz="2400"/>
            </a:lvl1pPr>
            <a:lvl2pPr>
              <a:defRPr sz="2000"/>
            </a:lvl2pPr>
            <a:lvl3pPr>
              <a:defRPr sz="1800"/>
            </a:lvl3pPr>
            <a:lvl4pPr>
              <a:defRPr sz="1600"/>
            </a:lvl4pPr>
            <a:lvl5pPr>
              <a:defRPr sz="1400"/>
            </a:lvl5pPr>
            <a:lvl6pPr>
              <a:defRPr sz="1400"/>
            </a:lvl6pPr>
            <a:lvl7pPr marL="2669581">
              <a:defRPr sz="1400"/>
            </a:lvl7pPr>
            <a:lvl8pPr marL="2669581">
              <a:defRPr sz="1400"/>
            </a:lvl8pPr>
            <a:lvl9pPr marL="2669581">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97559" y="1803401"/>
            <a:ext cx="4977104" cy="4470400"/>
          </a:xfrm>
        </p:spPr>
        <p:txBody>
          <a:bodyPr>
            <a:normAutofit/>
          </a:bodyPr>
          <a:lstStyle>
            <a:lvl1pPr>
              <a:defRPr sz="2400"/>
            </a:lvl1pPr>
            <a:lvl2pPr>
              <a:defRPr sz="2000"/>
            </a:lvl2pPr>
            <a:lvl3pPr>
              <a:defRPr sz="1800"/>
            </a:lvl3pPr>
            <a:lvl4pPr>
              <a:defRPr sz="1600"/>
            </a:lvl4pPr>
            <a:lvl5pPr>
              <a:defRPr sz="1400"/>
            </a:lvl5pPr>
            <a:lvl6pPr marL="2669581">
              <a:defRPr sz="1400" baseline="0"/>
            </a:lvl6pPr>
            <a:lvl7pPr marL="2669581">
              <a:defRPr sz="1400" baseline="0"/>
            </a:lvl7pPr>
            <a:lvl8pPr marL="2669581">
              <a:defRPr sz="1400" baseline="0"/>
            </a:lvl8pPr>
            <a:lvl9pPr marL="2669581">
              <a:defRPr sz="14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14162" y="1803400"/>
            <a:ext cx="4977104" cy="914400"/>
          </a:xfrm>
        </p:spPr>
        <p:txBody>
          <a:bodyPr anchor="ctr">
            <a:noAutofit/>
          </a:bodyPr>
          <a:lstStyle>
            <a:lvl1pPr marL="0" indent="0">
              <a:lnSpc>
                <a:spcPct val="80000"/>
              </a:lnSpc>
              <a:spcBef>
                <a:spcPts val="0"/>
              </a:spcBef>
              <a:buNone/>
              <a:defRPr sz="2800" b="0">
                <a:solidFill>
                  <a:schemeClr val="tx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914162" y="2717800"/>
            <a:ext cx="4977104" cy="3556000"/>
          </a:xfrm>
        </p:spPr>
        <p:txBody>
          <a:bodyPr>
            <a:normAutofit/>
          </a:bodyPr>
          <a:lstStyle>
            <a:lvl1pPr>
              <a:defRPr sz="2400"/>
            </a:lvl1pPr>
            <a:lvl2pPr>
              <a:defRPr sz="2000"/>
            </a:lvl2pPr>
            <a:lvl3pPr>
              <a:defRPr sz="1800"/>
            </a:lvl3pPr>
            <a:lvl4pPr>
              <a:defRPr sz="1600"/>
            </a:lvl4pPr>
            <a:lvl5pPr>
              <a:defRPr sz="1400"/>
            </a:lvl5pPr>
            <a:lvl6pPr marL="2669581">
              <a:defRPr sz="1400"/>
            </a:lvl6pPr>
            <a:lvl7pPr marL="2669581">
              <a:defRPr sz="1400"/>
            </a:lvl7pPr>
            <a:lvl8pPr marL="2669581">
              <a:defRPr sz="1400"/>
            </a:lvl8pPr>
            <a:lvl9pPr marL="2669581">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97559" y="1803400"/>
            <a:ext cx="4977104" cy="914400"/>
          </a:xfrm>
        </p:spPr>
        <p:txBody>
          <a:bodyPr anchor="ctr">
            <a:noAutofit/>
          </a:bodyPr>
          <a:lstStyle>
            <a:lvl1pPr marL="0" indent="0">
              <a:lnSpc>
                <a:spcPct val="80000"/>
              </a:lnSpc>
              <a:spcBef>
                <a:spcPts val="0"/>
              </a:spcBef>
              <a:buNone/>
              <a:defRPr sz="2800" b="0">
                <a:solidFill>
                  <a:schemeClr val="tx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297559" y="2717800"/>
            <a:ext cx="4977104" cy="3556000"/>
          </a:xfrm>
        </p:spPr>
        <p:txBody>
          <a:bodyPr>
            <a:normAutofit/>
          </a:bodyPr>
          <a:lstStyle>
            <a:lvl1pPr>
              <a:defRPr sz="2400"/>
            </a:lvl1pPr>
            <a:lvl2pPr>
              <a:defRPr sz="2000"/>
            </a:lvl2pPr>
            <a:lvl3pPr>
              <a:defRPr sz="1800"/>
            </a:lvl3pPr>
            <a:lvl4pPr>
              <a:defRPr sz="1600"/>
            </a:lvl4pPr>
            <a:lvl5pPr>
              <a:defRPr sz="1400"/>
            </a:lvl5pPr>
            <a:lvl6pPr marL="2669581">
              <a:defRPr sz="1400"/>
            </a:lvl6pPr>
            <a:lvl7pPr marL="2669581">
              <a:defRPr sz="1400"/>
            </a:lvl7pPr>
            <a:lvl8pPr marL="2669581">
              <a:defRPr sz="1400" baseline="0"/>
            </a:lvl8pPr>
            <a:lvl9pPr marL="2669581">
              <a:defRPr sz="14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endParaRPr/>
          </a:p>
        </p:txBody>
      </p:sp>
      <p:sp>
        <p:nvSpPr>
          <p:cNvPr id="9" name="Slide Number Placeholder 8"/>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endParaRPr/>
          </a:p>
        </p:txBody>
      </p:sp>
      <p:sp>
        <p:nvSpPr>
          <p:cNvPr id="5" name="Slide Number Placeholder 4"/>
          <p:cNvSpPr>
            <a:spLocks noGrp="1"/>
          </p:cNvSpPr>
          <p:nvPr>
            <p:ph type="sldNum" sz="quarter" idx="12"/>
          </p:nvPr>
        </p:nvSpPr>
        <p:spPr/>
        <p:txBody>
          <a:bodyPr/>
          <a:lstStyle/>
          <a:p>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21163" y="482600"/>
            <a:ext cx="3961368" cy="1422400"/>
          </a:xfrm>
        </p:spPr>
        <p:txBody>
          <a:bodyPr anchor="b">
            <a:noAutofit/>
          </a:bodyPr>
          <a:lstStyle>
            <a:lvl1pPr algn="l">
              <a:defRPr sz="3200" b="0"/>
            </a:lvl1pPr>
          </a:lstStyle>
          <a:p>
            <a:r>
              <a:rPr lang="en-US" smtClean="0"/>
              <a:t>Click to edit Master title style</a:t>
            </a:r>
            <a:endParaRPr/>
          </a:p>
        </p:txBody>
      </p:sp>
      <p:sp>
        <p:nvSpPr>
          <p:cNvPr id="20" name="Rectangle 19"/>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Content Placeholder 2"/>
          <p:cNvSpPr>
            <a:spLocks noGrp="1"/>
          </p:cNvSpPr>
          <p:nvPr>
            <p:ph idx="1"/>
          </p:nvPr>
        </p:nvSpPr>
        <p:spPr bwMode="white">
          <a:xfrm>
            <a:off x="507868" y="482600"/>
            <a:ext cx="6602280" cy="5842001"/>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821163" y="2108200"/>
            <a:ext cx="3961368" cy="4267200"/>
          </a:xfrm>
        </p:spPr>
        <p:txBody>
          <a:bodyPr anchor="t" anchorCtr="0">
            <a:normAutofit/>
          </a:bodyPr>
          <a:lstStyle>
            <a:lvl1pPr marL="0" indent="0">
              <a:spcBef>
                <a:spcPts val="1600"/>
              </a:spcBef>
              <a:buNone/>
              <a:defRPr sz="2000">
                <a:solidFill>
                  <a:schemeClr val="tx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Isosceles Triangle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6399133" y="1905000"/>
            <a:ext cx="5180251" cy="1727200"/>
          </a:xfrm>
        </p:spPr>
        <p:txBody>
          <a:bodyPr anchor="b" anchorCtr="0">
            <a:normAutofit/>
          </a:bodyPr>
          <a:lstStyle>
            <a:lvl1pPr algn="l">
              <a:defRPr sz="3200" b="0"/>
            </a:lvl1pPr>
          </a:lstStyle>
          <a:p>
            <a:r>
              <a:rPr lang="en-US" smtClean="0"/>
              <a:t>Click to edit Master title style</a:t>
            </a:r>
            <a:endParaRPr/>
          </a:p>
        </p:txBody>
      </p:sp>
      <p:sp>
        <p:nvSpPr>
          <p:cNvPr id="9" name="Rectangle 8"/>
          <p:cNvSpPr/>
          <p:nvPr/>
        </p:nvSpPr>
        <p:spPr>
          <a:xfrm>
            <a:off x="0" y="-1115"/>
            <a:ext cx="6093594"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10;"/>
          <p:cNvSpPr>
            <a:spLocks noGrp="1"/>
          </p:cNvSpPr>
          <p:nvPr>
            <p:ph type="pic" idx="1"/>
          </p:nvPr>
        </p:nvSpPr>
        <p:spPr>
          <a:xfrm>
            <a:off x="507869" y="482601"/>
            <a:ext cx="5077859" cy="5862706"/>
          </a:xfrm>
          <a:noFill/>
          <a:ln w="9525">
            <a:noFill/>
            <a:miter lim="800000"/>
          </a:ln>
          <a:effectLst/>
        </p:spPr>
        <p:txBody>
          <a:bodyPr>
            <a:normAutofit/>
          </a:bodyPr>
          <a:lstStyle>
            <a:lvl1pPr marL="0" indent="0" algn="ctr">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6399133" y="3733800"/>
            <a:ext cx="5180251" cy="1727200"/>
          </a:xfrm>
        </p:spPr>
        <p:txBody>
          <a:bodyPr>
            <a:normAutofit/>
          </a:bodyPr>
          <a:lstStyle>
            <a:lvl1pPr marL="0" indent="0">
              <a:spcBef>
                <a:spcPts val="1600"/>
              </a:spcBef>
              <a:buNone/>
              <a:defRPr sz="2000">
                <a:solidFill>
                  <a:schemeClr val="tx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162" y="482600"/>
            <a:ext cx="10360501" cy="1219200"/>
          </a:xfrm>
          <a:prstGeom prst="rect">
            <a:avLst/>
          </a:prstGeom>
          <a:effectLst/>
        </p:spPr>
        <p:txBody>
          <a:bodyPr vert="horz" lIns="121899" tIns="60949" rIns="121899" bIns="60949" rtlCol="0" anchor="b" anchorCtr="0">
            <a:normAutofit/>
          </a:bodyPr>
          <a:lstStyle/>
          <a:p>
            <a:r>
              <a:rPr lang="en-US" smtClean="0"/>
              <a:t>Click to edit Master title style</a:t>
            </a:r>
            <a:endParaRPr/>
          </a:p>
        </p:txBody>
      </p:sp>
      <p:sp>
        <p:nvSpPr>
          <p:cNvPr id="3" name="Text Placeholder 2"/>
          <p:cNvSpPr>
            <a:spLocks noGrp="1"/>
          </p:cNvSpPr>
          <p:nvPr>
            <p:ph type="body" idx="1"/>
          </p:nvPr>
        </p:nvSpPr>
        <p:spPr>
          <a:xfrm>
            <a:off x="914162" y="1803401"/>
            <a:ext cx="10360501"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914162" y="6375400"/>
            <a:ext cx="7414869" cy="195072"/>
          </a:xfrm>
          <a:prstGeom prst="rect">
            <a:avLst/>
          </a:prstGeom>
        </p:spPr>
        <p:txBody>
          <a:bodyPr vert="horz" lIns="121899" tIns="60949" rIns="121899" bIns="60949"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735324" y="6375400"/>
            <a:ext cx="1422030" cy="195072"/>
          </a:xfrm>
          <a:prstGeom prst="rect">
            <a:avLst/>
          </a:prstGeom>
        </p:spPr>
        <p:txBody>
          <a:bodyPr vert="horz" lIns="121899" tIns="60949" rIns="121899" bIns="60949" rtlCol="0" anchor="ctr"/>
          <a:lstStyle>
            <a:lvl1pPr algn="r">
              <a:defRPr sz="1100">
                <a:solidFill>
                  <a:schemeClr val="tx1"/>
                </a:solidFill>
              </a:defRPr>
            </a:lvl1pPr>
          </a:lstStyle>
          <a:p>
            <a:endParaRPr/>
          </a:p>
        </p:txBody>
      </p:sp>
      <p:sp>
        <p:nvSpPr>
          <p:cNvPr id="6" name="Slide Number Placeholder 5"/>
          <p:cNvSpPr>
            <a:spLocks noGrp="1"/>
          </p:cNvSpPr>
          <p:nvPr>
            <p:ph type="sldNum" sz="quarter" idx="4"/>
          </p:nvPr>
        </p:nvSpPr>
        <p:spPr>
          <a:xfrm>
            <a:off x="10441760" y="6375400"/>
            <a:ext cx="832903" cy="195072"/>
          </a:xfrm>
          <a:prstGeom prst="rect">
            <a:avLst/>
          </a:prstGeom>
        </p:spPr>
        <p:txBody>
          <a:bodyPr vert="horz" lIns="121899" tIns="60949" rIns="121899" bIns="60949" rtlCol="0" anchor="ctr"/>
          <a:lstStyle>
            <a:lvl1pPr algn="r">
              <a:defRPr sz="1100">
                <a:solidFill>
                  <a:schemeClr val="tx1"/>
                </a:solidFill>
              </a:defRPr>
            </a:lvl1pPr>
          </a:lstStyle>
          <a:p>
            <a:fld id="{E5FD5434-F838-4DD4-A17B-1CB1A1850DF4}" type="slidenum">
              <a:rPr/>
              <a:pPr/>
              <a:t>‹#›</a:t>
            </a:fld>
            <a:endParaRPr/>
          </a:p>
        </p:txBody>
      </p:sp>
    </p:spTree>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82" r:id="rId10"/>
    <p:sldLayoutId id="2147483678" r:id="rId11"/>
    <p:sldLayoutId id="214748367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87" rtl="0" eaLnBrk="1" latinLnBrk="0" hangingPunct="1">
        <a:lnSpc>
          <a:spcPct val="80000"/>
        </a:lnSpc>
        <a:spcBef>
          <a:spcPct val="0"/>
        </a:spcBef>
        <a:buNone/>
        <a:defRPr sz="3600" kern="1200" cap="all" baseline="0">
          <a:solidFill>
            <a:schemeClr val="tx1"/>
          </a:solidFill>
          <a:effectLst/>
          <a:latin typeface="+mj-lt"/>
          <a:ea typeface="+mj-ea"/>
          <a:cs typeface="+mj-cs"/>
        </a:defRPr>
      </a:lvl1pPr>
    </p:titleStyle>
    <p:bodyStyle>
      <a:lvl1pPr marL="274320" indent="-274320" algn="l" defTabSz="1218987" rtl="0"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mn-lt"/>
          <a:ea typeface="+mn-ea"/>
          <a:cs typeface="+mn-cs"/>
        </a:defRPr>
      </a:lvl1pPr>
      <a:lvl2pPr marL="548640" indent="-274320" algn="l" defTabSz="1218987" rtl="0"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mn-lt"/>
          <a:ea typeface="+mn-ea"/>
          <a:cs typeface="+mn-cs"/>
        </a:defRPr>
      </a:lvl2pPr>
      <a:lvl3pPr marL="822960" indent="-274320" algn="l" defTabSz="1218987" rtl="0" eaLnBrk="1" latinLnBrk="0" hangingPunct="1">
        <a:lnSpc>
          <a:spcPct val="90000"/>
        </a:lnSpc>
        <a:spcBef>
          <a:spcPts val="800"/>
        </a:spcBef>
        <a:buClr>
          <a:schemeClr val="tx2"/>
        </a:buClr>
        <a:buFont typeface="Arial" pitchFamily="34" charset="0"/>
        <a:buChar char="•"/>
        <a:defRPr sz="2000" kern="1200">
          <a:solidFill>
            <a:schemeClr val="tx1"/>
          </a:solidFill>
          <a:latin typeface="+mn-lt"/>
          <a:ea typeface="+mn-ea"/>
          <a:cs typeface="+mn-cs"/>
        </a:defRPr>
      </a:lvl3pPr>
      <a:lvl4pPr marL="1097280" indent="-274320" algn="l" defTabSz="1218987" rtl="0"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mn-lt"/>
          <a:ea typeface="+mn-ea"/>
          <a:cs typeface="+mn-cs"/>
        </a:defRPr>
      </a:lvl4pPr>
      <a:lvl5pPr marL="137160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5pPr>
      <a:lvl6pPr marL="164592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What is Big Data?</a:t>
            </a:r>
            <a:endParaRPr lang="en-US" dirty="0"/>
          </a:p>
        </p:txBody>
      </p:sp>
      <p:sp>
        <p:nvSpPr>
          <p:cNvPr id="2" name="Subtitle 1"/>
          <p:cNvSpPr>
            <a:spLocks noGrp="1"/>
          </p:cNvSpPr>
          <p:nvPr>
            <p:ph type="subTitle" idx="1"/>
          </p:nvPr>
        </p:nvSpPr>
        <p:spPr>
          <a:xfrm>
            <a:off x="1218883" y="4365104"/>
            <a:ext cx="9751060" cy="1016000"/>
          </a:xfrm>
        </p:spPr>
        <p:txBody>
          <a:bodyPr>
            <a:normAutofit/>
          </a:bodyPr>
          <a:lstStyle/>
          <a:p>
            <a:r>
              <a:rPr lang="en-US" u="sng" dirty="0" err="1" smtClean="0"/>
              <a:t>Fahad</a:t>
            </a:r>
            <a:r>
              <a:rPr lang="en-US" u="sng" dirty="0" smtClean="0"/>
              <a:t> </a:t>
            </a:r>
            <a:r>
              <a:rPr lang="en-US" u="sng" dirty="0" err="1" smtClean="0"/>
              <a:t>Maqbool</a:t>
            </a:r>
            <a:endParaRPr lang="en-US" u="sng" dirty="0" smtClean="0"/>
          </a:p>
          <a:p>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641980415"/>
              </p:ext>
            </p:extLst>
          </p:nvPr>
        </p:nvGraphicFramePr>
        <p:xfrm>
          <a:off x="3385785" y="4869160"/>
          <a:ext cx="5417256" cy="1310640"/>
        </p:xfrm>
        <a:graphic>
          <a:graphicData uri="http://schemas.openxmlformats.org/drawingml/2006/table">
            <a:tbl>
              <a:tblPr firstRow="1" bandRow="1">
                <a:tableStyleId>{2D5ABB26-0587-4C30-8999-92F81FD0307C}</a:tableStyleId>
              </a:tblPr>
              <a:tblGrid>
                <a:gridCol w="2708628"/>
                <a:gridCol w="2708628"/>
              </a:tblGrid>
              <a:tr h="370840">
                <a:tc>
                  <a:txBody>
                    <a:bodyPr/>
                    <a:lstStyle/>
                    <a:p>
                      <a:pPr algn="ctr"/>
                      <a:r>
                        <a:rPr lang="en-US" sz="2000" dirty="0" smtClean="0"/>
                        <a:t>Assistant Prof.</a:t>
                      </a:r>
                    </a:p>
                    <a:p>
                      <a:pPr algn="ctr"/>
                      <a:r>
                        <a:rPr lang="en-US" sz="2000" dirty="0" err="1" smtClean="0"/>
                        <a:t>Dept</a:t>
                      </a:r>
                      <a:r>
                        <a:rPr lang="en-US" sz="2000" dirty="0" smtClean="0"/>
                        <a:t> of CS&amp;IT</a:t>
                      </a:r>
                    </a:p>
                    <a:p>
                      <a:pPr algn="ctr"/>
                      <a:r>
                        <a:rPr lang="en-US" sz="2000" dirty="0" smtClean="0"/>
                        <a:t>University of</a:t>
                      </a:r>
                      <a:r>
                        <a:rPr lang="en-US" sz="2000" baseline="0" dirty="0" smtClean="0"/>
                        <a:t> Sargodha</a:t>
                      </a:r>
                    </a:p>
                    <a:p>
                      <a:pPr algn="ctr"/>
                      <a:r>
                        <a:rPr lang="en-US" sz="2000" baseline="0" dirty="0" smtClean="0"/>
                        <a:t>PAKISTAN</a:t>
                      </a:r>
                      <a:endParaRPr lang="en-US" sz="2000" dirty="0"/>
                    </a:p>
                  </a:txBody>
                  <a:tcPr/>
                </a:tc>
                <a:tc>
                  <a:txBody>
                    <a:bodyPr/>
                    <a:lstStyle/>
                    <a:p>
                      <a:pPr algn="ctr"/>
                      <a:r>
                        <a:rPr lang="en-US" sz="2000" dirty="0" smtClean="0"/>
                        <a:t>Collaborative Research</a:t>
                      </a:r>
                    </a:p>
                    <a:p>
                      <a:pPr algn="ctr"/>
                      <a:r>
                        <a:rPr lang="en-US" sz="2000" dirty="0" smtClean="0"/>
                        <a:t>Smart Data</a:t>
                      </a:r>
                      <a:r>
                        <a:rPr lang="en-US" sz="2000" baseline="0" dirty="0" smtClean="0"/>
                        <a:t> Lab</a:t>
                      </a:r>
                    </a:p>
                    <a:p>
                      <a:pPr algn="ctr"/>
                      <a:r>
                        <a:rPr lang="en-US" sz="2000" baseline="0" dirty="0" smtClean="0"/>
                        <a:t>University of Bonn</a:t>
                      </a:r>
                    </a:p>
                    <a:p>
                      <a:pPr algn="ctr"/>
                      <a:r>
                        <a:rPr lang="en-US" sz="2000" baseline="0" dirty="0" smtClean="0"/>
                        <a:t>Germany</a:t>
                      </a:r>
                      <a:endParaRPr lang="en-US" sz="2000" dirty="0" smtClean="0"/>
                    </a:p>
                  </a:txBody>
                  <a:tcPr/>
                </a:tc>
              </a:tr>
            </a:tbl>
          </a:graphicData>
        </a:graphic>
      </p:graphicFrame>
    </p:spTree>
    <p:extLst>
      <p:ext uri="{BB962C8B-B14F-4D97-AF65-F5344CB8AC3E}">
        <p14:creationId xmlns:p14="http://schemas.microsoft.com/office/powerpoint/2010/main" val="10828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Has Changed</a:t>
            </a:r>
            <a:endParaRPr lang="en-US" dirty="0"/>
          </a:p>
        </p:txBody>
      </p:sp>
      <p:sp>
        <p:nvSpPr>
          <p:cNvPr id="4" name="TextBox 3"/>
          <p:cNvSpPr txBox="1"/>
          <p:nvPr/>
        </p:nvSpPr>
        <p:spPr>
          <a:xfrm>
            <a:off x="914162" y="1722827"/>
            <a:ext cx="7894591" cy="480131"/>
          </a:xfrm>
          <a:prstGeom prst="rect">
            <a:avLst/>
          </a:prstGeom>
          <a:noFill/>
        </p:spPr>
        <p:txBody>
          <a:bodyPr wrap="square" rtlCol="0">
            <a:spAutoFit/>
          </a:bodyPr>
          <a:lstStyle/>
          <a:p>
            <a:pPr>
              <a:lnSpc>
                <a:spcPct val="90000"/>
              </a:lnSpc>
            </a:pPr>
            <a:r>
              <a:rPr lang="en-US" sz="2800" dirty="0" smtClean="0">
                <a:solidFill>
                  <a:srgbClr val="FFFF00"/>
                </a:solidFill>
              </a:rPr>
              <a:t>Data generation/consumption model has changed.</a:t>
            </a:r>
            <a:endParaRPr lang="en-US" sz="2800" dirty="0">
              <a:solidFill>
                <a:srgbClr val="FFFF00"/>
              </a:solidFill>
            </a:endParaRPr>
          </a:p>
        </p:txBody>
      </p:sp>
      <p:pic>
        <p:nvPicPr>
          <p:cNvPr id="5" name="Picture 4" descr="Screen shot 2013-01-13 at 5.46.4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4885" y="2992818"/>
            <a:ext cx="996168" cy="928795"/>
          </a:xfrm>
          <a:prstGeom prst="rect">
            <a:avLst/>
          </a:prstGeom>
        </p:spPr>
      </p:pic>
      <p:pic>
        <p:nvPicPr>
          <p:cNvPr id="6" name="Picture 5"/>
          <p:cNvPicPr>
            <a:picLocks noChangeAspect="1"/>
          </p:cNvPicPr>
          <p:nvPr/>
        </p:nvPicPr>
        <p:blipFill>
          <a:blip r:embed="rId3" cstate="print"/>
          <a:stretch>
            <a:fillRect/>
          </a:stretch>
        </p:blipFill>
        <p:spPr>
          <a:xfrm>
            <a:off x="4154793" y="2992818"/>
            <a:ext cx="889834" cy="889149"/>
          </a:xfrm>
          <a:prstGeom prst="rect">
            <a:avLst/>
          </a:prstGeom>
        </p:spPr>
      </p:pic>
      <p:pic>
        <p:nvPicPr>
          <p:cNvPr id="7" name="Picture 6"/>
          <p:cNvPicPr>
            <a:picLocks noChangeAspect="1"/>
          </p:cNvPicPr>
          <p:nvPr/>
        </p:nvPicPr>
        <p:blipFill>
          <a:blip r:embed="rId4" cstate="print"/>
          <a:stretch>
            <a:fillRect/>
          </a:stretch>
        </p:blipFill>
        <p:spPr>
          <a:xfrm>
            <a:off x="7198664" y="2901892"/>
            <a:ext cx="1251853" cy="929560"/>
          </a:xfrm>
          <a:prstGeom prst="rect">
            <a:avLst/>
          </a:prstGeom>
        </p:spPr>
      </p:pic>
      <p:sp>
        <p:nvSpPr>
          <p:cNvPr id="8" name="Right Arrow 7"/>
          <p:cNvSpPr/>
          <p:nvPr/>
        </p:nvSpPr>
        <p:spPr>
          <a:xfrm>
            <a:off x="5210132" y="3185661"/>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6189" y="4832711"/>
            <a:ext cx="1317519" cy="914204"/>
          </a:xfrm>
          <a:prstGeom prst="rect">
            <a:avLst/>
          </a:prstGeom>
        </p:spPr>
      </p:pic>
      <p:sp>
        <p:nvSpPr>
          <p:cNvPr id="10" name="Right Arrow 9"/>
          <p:cNvSpPr/>
          <p:nvPr/>
        </p:nvSpPr>
        <p:spPr>
          <a:xfrm>
            <a:off x="5195472" y="4985310"/>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cstate="print"/>
          <a:stretch>
            <a:fillRect/>
          </a:stretch>
        </p:blipFill>
        <p:spPr>
          <a:xfrm>
            <a:off x="7218823" y="4773360"/>
            <a:ext cx="1251853" cy="929560"/>
          </a:xfrm>
          <a:prstGeom prst="rect">
            <a:avLst/>
          </a:prstGeom>
        </p:spPr>
      </p:pic>
      <p:sp>
        <p:nvSpPr>
          <p:cNvPr id="12" name="TextBox 11"/>
          <p:cNvSpPr txBox="1"/>
          <p:nvPr/>
        </p:nvSpPr>
        <p:spPr>
          <a:xfrm>
            <a:off x="914162" y="2414598"/>
            <a:ext cx="10580850" cy="480131"/>
          </a:xfrm>
          <a:prstGeom prst="rect">
            <a:avLst/>
          </a:prstGeom>
          <a:noFill/>
        </p:spPr>
        <p:txBody>
          <a:bodyPr wrap="square" rtlCol="0">
            <a:spAutoFit/>
          </a:bodyPr>
          <a:lstStyle/>
          <a:p>
            <a:pPr>
              <a:lnSpc>
                <a:spcPct val="90000"/>
              </a:lnSpc>
            </a:pPr>
            <a:r>
              <a:rPr lang="en-US" sz="2800" dirty="0" smtClean="0"/>
              <a:t>Old: Few companies are generating data – All others consuming data</a:t>
            </a:r>
            <a:endParaRPr lang="en-US" sz="2800" dirty="0"/>
          </a:p>
        </p:txBody>
      </p:sp>
      <p:sp>
        <p:nvSpPr>
          <p:cNvPr id="13" name="TextBox 12"/>
          <p:cNvSpPr txBox="1"/>
          <p:nvPr/>
        </p:nvSpPr>
        <p:spPr>
          <a:xfrm>
            <a:off x="925961" y="4290247"/>
            <a:ext cx="10580850" cy="480131"/>
          </a:xfrm>
          <a:prstGeom prst="rect">
            <a:avLst/>
          </a:prstGeom>
          <a:noFill/>
        </p:spPr>
        <p:txBody>
          <a:bodyPr wrap="square" rtlCol="0">
            <a:spAutoFit/>
          </a:bodyPr>
          <a:lstStyle/>
          <a:p>
            <a:pPr>
              <a:lnSpc>
                <a:spcPct val="90000"/>
              </a:lnSpc>
            </a:pPr>
            <a:r>
              <a:rPr lang="en-US" sz="2800" dirty="0" smtClean="0"/>
              <a:t>New: All of us generating data – All of us consuming data</a:t>
            </a:r>
            <a:endParaRPr lang="en-US" sz="2800" dirty="0"/>
          </a:p>
        </p:txBody>
      </p:sp>
      <p:sp>
        <p:nvSpPr>
          <p:cNvPr id="14" name="Slide Number Placeholder 13"/>
          <p:cNvSpPr>
            <a:spLocks noGrp="1"/>
          </p:cNvSpPr>
          <p:nvPr>
            <p:ph type="sldNum" sz="quarter" idx="12"/>
          </p:nvPr>
        </p:nvSpPr>
        <p:spPr/>
        <p:txBody>
          <a:bodyPr/>
          <a:lstStyle/>
          <a:p>
            <a:fld id="{E5FD5434-F838-4DD4-A17B-1CB1A1850DF4}" type="slidenum">
              <a:rPr lang="en-US" smtClean="0"/>
              <a:t>10</a:t>
            </a:fld>
            <a:endParaRPr lang="en-US"/>
          </a:p>
        </p:txBody>
      </p:sp>
    </p:spTree>
    <p:extLst>
      <p:ext uri="{BB962C8B-B14F-4D97-AF65-F5344CB8AC3E}">
        <p14:creationId xmlns:p14="http://schemas.microsoft.com/office/powerpoint/2010/main" val="62381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84" y="428"/>
            <a:ext cx="9142857" cy="6857143"/>
          </a:xfrm>
          <a:prstGeom prst="rect">
            <a:avLst/>
          </a:prstGeom>
        </p:spPr>
      </p:pic>
    </p:spTree>
    <p:extLst>
      <p:ext uri="{BB962C8B-B14F-4D97-AF65-F5344CB8AC3E}">
        <p14:creationId xmlns:p14="http://schemas.microsoft.com/office/powerpoint/2010/main" val="226624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a:off x="4219574" y="-1827584"/>
            <a:ext cx="6483350" cy="11001376"/>
            <a:chOff x="1799" y="-1305"/>
            <a:chExt cx="4084" cy="6930"/>
          </a:xfrm>
        </p:grpSpPr>
        <p:sp>
          <p:nvSpPr>
            <p:cNvPr id="7" name="AutoShape 3"/>
            <p:cNvSpPr>
              <a:spLocks noChangeAspect="1" noChangeArrowheads="1" noTextEdit="1"/>
            </p:cNvSpPr>
            <p:nvPr/>
          </p:nvSpPr>
          <p:spPr bwMode="auto">
            <a:xfrm>
              <a:off x="1799" y="-1305"/>
              <a:ext cx="4080" cy="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7917" b="23861"/>
            <a:stretch/>
          </p:blipFill>
          <p:spPr bwMode="auto">
            <a:xfrm>
              <a:off x="1799" y="-63"/>
              <a:ext cx="4084" cy="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a:xfrm>
            <a:off x="870322" y="2006838"/>
            <a:ext cx="2808312" cy="2862322"/>
          </a:xfrm>
          <a:prstGeom prst="rect">
            <a:avLst/>
          </a:prstGeom>
          <a:noFill/>
        </p:spPr>
        <p:txBody>
          <a:bodyPr wrap="square" rtlCol="0">
            <a:spAutoFit/>
          </a:bodyPr>
          <a:lstStyle/>
          <a:p>
            <a:pPr algn="ctr"/>
            <a:r>
              <a:rPr lang="en-US" sz="6000" dirty="0" smtClean="0">
                <a:solidFill>
                  <a:srgbClr val="FFFF00"/>
                </a:solidFill>
              </a:rPr>
              <a:t>DATA NEVER SLEEPS</a:t>
            </a:r>
            <a:endParaRPr lang="en-US" sz="6000" dirty="0">
              <a:solidFill>
                <a:srgbClr val="FFFF00"/>
              </a:solidFill>
            </a:endParaRPr>
          </a:p>
        </p:txBody>
      </p:sp>
    </p:spTree>
    <p:extLst>
      <p:ext uri="{BB962C8B-B14F-4D97-AF65-F5344CB8AC3E}">
        <p14:creationId xmlns:p14="http://schemas.microsoft.com/office/powerpoint/2010/main" val="164138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srcRect t="-3310" b="-3310"/>
          <a:stretch>
            <a:fillRect/>
          </a:stretch>
        </p:blipFill>
        <p:spPr>
          <a:xfrm>
            <a:off x="1773932" y="404664"/>
            <a:ext cx="8855148" cy="5247495"/>
          </a:xfrm>
          <a:prstGeom prst="rect">
            <a:avLst/>
          </a:prstGeom>
        </p:spPr>
      </p:pic>
      <p:sp>
        <p:nvSpPr>
          <p:cNvPr id="3" name="Rectangle 2"/>
          <p:cNvSpPr/>
          <p:nvPr/>
        </p:nvSpPr>
        <p:spPr>
          <a:xfrm>
            <a:off x="1773932" y="5517232"/>
            <a:ext cx="8573418" cy="646331"/>
          </a:xfrm>
          <a:prstGeom prst="rect">
            <a:avLst/>
          </a:prstGeom>
        </p:spPr>
        <p:txBody>
          <a:bodyPr wrap="square">
            <a:spAutoFit/>
          </a:bodyPr>
          <a:lstStyle/>
          <a:p>
            <a:pPr algn="ctr" defTabSz="914400"/>
            <a:r>
              <a:rPr lang="en-GB" sz="1800" b="1" dirty="0">
                <a:solidFill>
                  <a:srgbClr val="FFC000"/>
                </a:solidFill>
                <a:latin typeface="Calibri"/>
              </a:rPr>
              <a:t>The blind men and the giant elephant: the localized (limited) </a:t>
            </a:r>
            <a:r>
              <a:rPr lang="en-GB" sz="1800" b="1" dirty="0" smtClean="0">
                <a:solidFill>
                  <a:srgbClr val="FFC000"/>
                </a:solidFill>
                <a:latin typeface="Calibri"/>
              </a:rPr>
              <a:t>view of </a:t>
            </a:r>
            <a:r>
              <a:rPr lang="en-GB" sz="1800" b="1" dirty="0">
                <a:solidFill>
                  <a:srgbClr val="FFC000"/>
                </a:solidFill>
                <a:latin typeface="Calibri"/>
              </a:rPr>
              <a:t>each blind man leads to a biased conclusion</a:t>
            </a:r>
          </a:p>
        </p:txBody>
      </p:sp>
      <p:sp>
        <p:nvSpPr>
          <p:cNvPr id="4" name="Rectangle 3"/>
          <p:cNvSpPr/>
          <p:nvPr/>
        </p:nvSpPr>
        <p:spPr>
          <a:xfrm>
            <a:off x="7145906" y="6453336"/>
            <a:ext cx="6966347" cy="292388"/>
          </a:xfrm>
          <a:prstGeom prst="rect">
            <a:avLst/>
          </a:prstGeom>
        </p:spPr>
        <p:txBody>
          <a:bodyPr wrap="square">
            <a:spAutoFit/>
          </a:bodyPr>
          <a:lstStyle/>
          <a:p>
            <a:r>
              <a:rPr lang="en-GB" sz="1300" dirty="0" smtClean="0"/>
              <a:t>Source: Data </a:t>
            </a:r>
            <a:r>
              <a:rPr lang="en-GB" sz="1300" dirty="0"/>
              <a:t>Mining with Big </a:t>
            </a:r>
            <a:r>
              <a:rPr lang="en-GB" sz="1300" dirty="0" smtClean="0"/>
              <a:t>Data, </a:t>
            </a:r>
            <a:r>
              <a:rPr lang="en-GB" sz="1300" dirty="0" err="1" smtClean="0"/>
              <a:t>Xindong</a:t>
            </a:r>
            <a:r>
              <a:rPr lang="en-GB" sz="1300" dirty="0"/>
              <a:t> </a:t>
            </a:r>
            <a:r>
              <a:rPr lang="en-GB" sz="1300" dirty="0" smtClean="0"/>
              <a:t>et. al.</a:t>
            </a:r>
            <a:endParaRPr lang="en-GB" sz="1300" dirty="0"/>
          </a:p>
        </p:txBody>
      </p:sp>
    </p:spTree>
    <p:extLst>
      <p:ext uri="{BB962C8B-B14F-4D97-AF65-F5344CB8AC3E}">
        <p14:creationId xmlns:p14="http://schemas.microsoft.com/office/powerpoint/2010/main" val="180014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0876" y="2650604"/>
            <a:ext cx="1319381" cy="1556792"/>
          </a:xfrm>
          <a:prstGeom prst="rect">
            <a:avLst/>
          </a:prstGeom>
        </p:spPr>
      </p:pic>
      <p:sp>
        <p:nvSpPr>
          <p:cNvPr id="2" name="Title 1"/>
          <p:cNvSpPr>
            <a:spLocks noGrp="1"/>
          </p:cNvSpPr>
          <p:nvPr>
            <p:ph type="title"/>
          </p:nvPr>
        </p:nvSpPr>
        <p:spPr/>
        <p:txBody>
          <a:bodyPr/>
          <a:lstStyle/>
          <a:p>
            <a:r>
              <a:rPr lang="en-US" dirty="0" smtClean="0"/>
              <a:t>Application Areas: Government</a:t>
            </a:r>
            <a:endParaRPr lang="en-US" dirty="0"/>
          </a:p>
        </p:txBody>
      </p:sp>
      <p:sp>
        <p:nvSpPr>
          <p:cNvPr id="3" name="Content Placeholder 2"/>
          <p:cNvSpPr>
            <a:spLocks noGrp="1"/>
          </p:cNvSpPr>
          <p:nvPr>
            <p:ph idx="1"/>
          </p:nvPr>
        </p:nvSpPr>
        <p:spPr/>
        <p:txBody>
          <a:bodyPr/>
          <a:lstStyle/>
          <a:p>
            <a:r>
              <a:rPr lang="en-US" dirty="0" smtClean="0"/>
              <a:t>2012</a:t>
            </a:r>
          </a:p>
          <a:p>
            <a:pPr lvl="1"/>
            <a:r>
              <a:rPr lang="en-US" dirty="0" smtClean="0"/>
              <a:t>Obama </a:t>
            </a:r>
            <a:r>
              <a:rPr lang="en-US" dirty="0" smtClean="0"/>
              <a:t>Administration: How </a:t>
            </a:r>
            <a:r>
              <a:rPr lang="en-US" dirty="0"/>
              <a:t>big data could be used to address important problems faced by the </a:t>
            </a:r>
            <a:r>
              <a:rPr lang="en-US" dirty="0" smtClean="0"/>
              <a:t>government?</a:t>
            </a:r>
          </a:p>
          <a:p>
            <a:pPr lvl="1"/>
            <a:r>
              <a:rPr lang="en-US" dirty="0" smtClean="0"/>
              <a:t>Big </a:t>
            </a:r>
            <a:r>
              <a:rPr lang="en-US" dirty="0"/>
              <a:t>data analysis played a large role </a:t>
            </a:r>
            <a:r>
              <a:rPr lang="en-US" dirty="0" smtClean="0"/>
              <a:t>in Barack Obamas successful reelection campaign</a:t>
            </a:r>
            <a:r>
              <a:rPr lang="en-US" dirty="0" smtClean="0"/>
              <a:t>.</a:t>
            </a:r>
          </a:p>
          <a:p>
            <a:r>
              <a:rPr lang="en-US" dirty="0" smtClean="0"/>
              <a:t>2014</a:t>
            </a:r>
          </a:p>
          <a:p>
            <a:pPr lvl="1"/>
            <a:r>
              <a:rPr lang="en-US" dirty="0"/>
              <a:t>2014: Big data analysis was tried out for the BJP to win the Indian General Election.</a:t>
            </a:r>
          </a:p>
          <a:p>
            <a:pPr lvl="1"/>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279" y="4269854"/>
            <a:ext cx="2213546" cy="2588146"/>
          </a:xfrm>
          <a:prstGeom prst="rect">
            <a:avLst/>
          </a:prstGeom>
        </p:spPr>
      </p:pic>
      <p:sp>
        <p:nvSpPr>
          <p:cNvPr id="7" name="Slide Number Placeholder 6"/>
          <p:cNvSpPr>
            <a:spLocks noGrp="1"/>
          </p:cNvSpPr>
          <p:nvPr>
            <p:ph type="sldNum" sz="quarter" idx="12"/>
          </p:nvPr>
        </p:nvSpPr>
        <p:spPr/>
        <p:txBody>
          <a:bodyPr/>
          <a:lstStyle/>
          <a:p>
            <a:fld id="{E5FD5434-F838-4DD4-A17B-1CB1A1850DF4}" type="slidenum">
              <a:rPr lang="en-US" smtClean="0"/>
              <a:t>14</a:t>
            </a:fld>
            <a:endParaRPr lang="en-US"/>
          </a:p>
        </p:txBody>
      </p:sp>
    </p:spTree>
    <p:extLst>
      <p:ext uri="{BB962C8B-B14F-4D97-AF65-F5344CB8AC3E}">
        <p14:creationId xmlns:p14="http://schemas.microsoft.com/office/powerpoint/2010/main" val="209432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Areas: Government</a:t>
            </a:r>
          </a:p>
        </p:txBody>
      </p:sp>
      <p:sp>
        <p:nvSpPr>
          <p:cNvPr id="3" name="Content Placeholder 2"/>
          <p:cNvSpPr>
            <a:spLocks noGrp="1"/>
          </p:cNvSpPr>
          <p:nvPr>
            <p:ph idx="1"/>
          </p:nvPr>
        </p:nvSpPr>
        <p:spPr>
          <a:xfrm>
            <a:off x="914163" y="1803401"/>
            <a:ext cx="7298441" cy="4470400"/>
          </a:xfrm>
        </p:spPr>
        <p:txBody>
          <a:bodyPr/>
          <a:lstStyle/>
          <a:p>
            <a:r>
              <a:rPr lang="en-US" dirty="0" smtClean="0"/>
              <a:t>2014: </a:t>
            </a:r>
            <a:r>
              <a:rPr lang="en-US" dirty="0"/>
              <a:t>Big data analysis was tried out for </a:t>
            </a:r>
            <a:r>
              <a:rPr lang="en-US" dirty="0" smtClean="0"/>
              <a:t>the BJP</a:t>
            </a:r>
            <a:r>
              <a:rPr lang="en-US" dirty="0"/>
              <a:t> to win </a:t>
            </a:r>
            <a:r>
              <a:rPr lang="en-US" dirty="0" smtClean="0"/>
              <a:t>the Indian General Election.</a:t>
            </a:r>
          </a:p>
          <a:p>
            <a:endParaRPr lang="en-US" dirty="0" smtClean="0"/>
          </a:p>
          <a:p>
            <a:r>
              <a:rPr lang="en-US" dirty="0" smtClean="0"/>
              <a:t>Indian government </a:t>
            </a:r>
            <a:r>
              <a:rPr lang="en-US" dirty="0"/>
              <a:t>utilizes numerous techniques to ascertain how the Indian electorate is responding to government action, as well as ideas for policy augmentation</a:t>
            </a:r>
            <a:r>
              <a:rPr lang="en-US" dirty="0" smtClean="0"/>
              <a: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2604" y="1619250"/>
            <a:ext cx="3641729" cy="4258022"/>
          </a:xfrm>
          <a:prstGeom prst="rect">
            <a:avLst/>
          </a:prstGeom>
        </p:spPr>
      </p:pic>
      <p:sp>
        <p:nvSpPr>
          <p:cNvPr id="6" name="Slide Number Placeholder 5"/>
          <p:cNvSpPr>
            <a:spLocks noGrp="1"/>
          </p:cNvSpPr>
          <p:nvPr>
            <p:ph type="sldNum" sz="quarter" idx="12"/>
          </p:nvPr>
        </p:nvSpPr>
        <p:spPr/>
        <p:txBody>
          <a:bodyPr/>
          <a:lstStyle/>
          <a:p>
            <a:fld id="{E5FD5434-F838-4DD4-A17B-1CB1A1850DF4}" type="slidenum">
              <a:rPr lang="en-US" smtClean="0"/>
              <a:t>15</a:t>
            </a:fld>
            <a:endParaRPr lang="en-US"/>
          </a:p>
        </p:txBody>
      </p:sp>
    </p:spTree>
    <p:extLst>
      <p:ext uri="{BB962C8B-B14F-4D97-AF65-F5344CB8AC3E}">
        <p14:creationId xmlns:p14="http://schemas.microsoft.com/office/powerpoint/2010/main" val="271122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Areas: Government</a:t>
            </a:r>
          </a:p>
        </p:txBody>
      </p:sp>
      <p:sp>
        <p:nvSpPr>
          <p:cNvPr id="3" name="Content Placeholder 2"/>
          <p:cNvSpPr>
            <a:spLocks noGrp="1"/>
          </p:cNvSpPr>
          <p:nvPr>
            <p:ph idx="1"/>
          </p:nvPr>
        </p:nvSpPr>
        <p:spPr/>
        <p:txBody>
          <a:bodyPr/>
          <a:lstStyle/>
          <a:p>
            <a:r>
              <a:rPr lang="en-US" dirty="0" smtClean="0">
                <a:solidFill>
                  <a:srgbClr val="FFFF00"/>
                </a:solidFill>
              </a:rPr>
              <a:t>China – Predictive Policing based on Big Data</a:t>
            </a:r>
          </a:p>
          <a:p>
            <a:pPr lvl="1"/>
            <a:r>
              <a:rPr lang="en-US" dirty="0" smtClean="0"/>
              <a:t>Aggregates </a:t>
            </a:r>
            <a:r>
              <a:rPr lang="en-US" dirty="0"/>
              <a:t>data about people – often without their knowledge – and flags those it deems potentially threatening to officials.</a:t>
            </a:r>
          </a:p>
        </p:txBody>
      </p:sp>
      <p:pic>
        <p:nvPicPr>
          <p:cNvPr id="1026" name="Picture 2" descr="Chinese police patrolling night market near Id Kah Mosque in Kashgar in China's Xinjiang Uighur Autonomous Region, a day before the Eid al-Fitr holiday on June 25, 2017.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112" y="3068960"/>
            <a:ext cx="5400600" cy="30485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30316" y="6117938"/>
            <a:ext cx="1521570" cy="276999"/>
          </a:xfrm>
          <a:prstGeom prst="rect">
            <a:avLst/>
          </a:prstGeom>
        </p:spPr>
        <p:txBody>
          <a:bodyPr wrap="none">
            <a:spAutoFit/>
          </a:bodyPr>
          <a:lstStyle/>
          <a:p>
            <a:r>
              <a:rPr lang="en-US" sz="1200" dirty="0">
                <a:latin typeface="Garamond" panose="02020404030301010803" pitchFamily="18" charset="0"/>
              </a:rPr>
              <a:t>© 2017 AFP PHOTO</a:t>
            </a:r>
            <a:endParaRPr lang="en-US" sz="1200" dirty="0"/>
          </a:p>
        </p:txBody>
      </p:sp>
      <p:sp>
        <p:nvSpPr>
          <p:cNvPr id="6" name="Slide Number Placeholder 5"/>
          <p:cNvSpPr>
            <a:spLocks noGrp="1"/>
          </p:cNvSpPr>
          <p:nvPr>
            <p:ph type="sldNum" sz="quarter" idx="12"/>
          </p:nvPr>
        </p:nvSpPr>
        <p:spPr/>
        <p:txBody>
          <a:bodyPr/>
          <a:lstStyle/>
          <a:p>
            <a:fld id="{E5FD5434-F838-4DD4-A17B-1CB1A1850DF4}" type="slidenum">
              <a:rPr lang="en-US" smtClean="0"/>
              <a:t>16</a:t>
            </a:fld>
            <a:endParaRPr lang="en-US"/>
          </a:p>
        </p:txBody>
      </p:sp>
    </p:spTree>
    <p:extLst>
      <p:ext uri="{BB962C8B-B14F-4D97-AF65-F5344CB8AC3E}">
        <p14:creationId xmlns:p14="http://schemas.microsoft.com/office/powerpoint/2010/main" val="157842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Market</a:t>
            </a:r>
            <a:endParaRPr lang="en-US" dirty="0"/>
          </a:p>
        </p:txBody>
      </p:sp>
      <p:sp>
        <p:nvSpPr>
          <p:cNvPr id="3" name="Content Placeholder 2"/>
          <p:cNvSpPr>
            <a:spLocks noGrp="1"/>
          </p:cNvSpPr>
          <p:nvPr>
            <p:ph idx="1"/>
          </p:nvPr>
        </p:nvSpPr>
        <p:spPr/>
        <p:txBody>
          <a:bodyPr>
            <a:normAutofit/>
          </a:bodyPr>
          <a:lstStyle/>
          <a:p>
            <a:r>
              <a:rPr lang="en-US" dirty="0" smtClean="0"/>
              <a:t>Data Scientist</a:t>
            </a:r>
          </a:p>
          <a:p>
            <a:pPr lvl="1"/>
            <a:r>
              <a:rPr lang="en-US" dirty="0" smtClean="0"/>
              <a:t>Median </a:t>
            </a:r>
            <a:r>
              <a:rPr lang="en-US" dirty="0"/>
              <a:t>Base Salary: $113,000</a:t>
            </a:r>
          </a:p>
          <a:p>
            <a:pPr lvl="1"/>
            <a:r>
              <a:rPr lang="en-US" dirty="0"/>
              <a:t>Job Openings (</a:t>
            </a:r>
            <a:r>
              <a:rPr lang="en-US" dirty="0" err="1"/>
              <a:t>YoY</a:t>
            </a:r>
            <a:r>
              <a:rPr lang="en-US" dirty="0"/>
              <a:t> Growth): </a:t>
            </a:r>
            <a:r>
              <a:rPr lang="en-US" dirty="0" smtClean="0"/>
              <a:t>(</a:t>
            </a:r>
            <a:r>
              <a:rPr lang="en-US" dirty="0"/>
              <a:t>45%)</a:t>
            </a:r>
          </a:p>
          <a:p>
            <a:pPr lvl="1"/>
            <a:r>
              <a:rPr lang="en-US" dirty="0"/>
              <a:t>Career Advancement Score (out of 10): </a:t>
            </a:r>
            <a:r>
              <a:rPr lang="en-US" dirty="0" smtClean="0"/>
              <a:t>8</a:t>
            </a:r>
          </a:p>
          <a:p>
            <a:pPr lvl="1"/>
            <a:r>
              <a:rPr lang="en-US" sz="1400" dirty="0">
                <a:solidFill>
                  <a:srgbClr val="FFFF00"/>
                </a:solidFill>
              </a:rPr>
              <a:t>https://</a:t>
            </a:r>
            <a:r>
              <a:rPr lang="en-US" sz="1400" dirty="0" smtClean="0">
                <a:solidFill>
                  <a:srgbClr val="FFFF00"/>
                </a:solidFill>
              </a:rPr>
              <a:t>blog.linkedin.com/2018/january/11/linkedin-data-reveals-the-most-promising-jobs-and-in-demand-skills-2018</a:t>
            </a:r>
          </a:p>
          <a:p>
            <a:r>
              <a:rPr lang="en-US" dirty="0" smtClean="0"/>
              <a:t>Big Data</a:t>
            </a:r>
          </a:p>
          <a:p>
            <a:pPr lvl="1"/>
            <a:r>
              <a:rPr lang="en-US" dirty="0"/>
              <a:t>D</a:t>
            </a:r>
            <a:r>
              <a:rPr lang="en-US" dirty="0" smtClean="0"/>
              <a:t>ata </a:t>
            </a:r>
            <a:r>
              <a:rPr lang="en-US" dirty="0"/>
              <a:t>scientists are becoming a key component in many industries -- from finance and banking to health care and drug discovery. Companies will be investing on a big scale in talent acquisition in this field. - </a:t>
            </a:r>
            <a:r>
              <a:rPr lang="en-US" dirty="0" err="1" smtClean="0"/>
              <a:t>Andrii</a:t>
            </a:r>
            <a:r>
              <a:rPr lang="en-US" dirty="0" smtClean="0"/>
              <a:t> </a:t>
            </a:r>
            <a:r>
              <a:rPr lang="en-US" dirty="0" err="1" smtClean="0"/>
              <a:t>Buvailo</a:t>
            </a:r>
            <a:endParaRPr lang="en-US" dirty="0" smtClean="0"/>
          </a:p>
          <a:p>
            <a:pPr lvl="1">
              <a:lnSpc>
                <a:spcPct val="100000"/>
              </a:lnSpc>
            </a:pPr>
            <a:r>
              <a:rPr lang="en-US" sz="1400" dirty="0">
                <a:solidFill>
                  <a:srgbClr val="FFFF00"/>
                </a:solidFill>
              </a:rPr>
              <a:t>https</a:t>
            </a:r>
            <a:r>
              <a:rPr lang="en-US" sz="1400" dirty="0">
                <a:solidFill>
                  <a:srgbClr val="FFFF00"/>
                </a:solidFill>
              </a:rPr>
              <a:t>://www.forbes.com/sites/forbestechcouncil/2017/12/21/13-top-tech-skills-in-high-demand-for-2018/#76b57c591e5c</a:t>
            </a:r>
          </a:p>
        </p:txBody>
      </p:sp>
      <p:sp>
        <p:nvSpPr>
          <p:cNvPr id="5" name="Slide Number Placeholder 4"/>
          <p:cNvSpPr>
            <a:spLocks noGrp="1"/>
          </p:cNvSpPr>
          <p:nvPr>
            <p:ph type="sldNum" sz="quarter" idx="12"/>
          </p:nvPr>
        </p:nvSpPr>
        <p:spPr/>
        <p:txBody>
          <a:bodyPr/>
          <a:lstStyle/>
          <a:p>
            <a:fld id="{E5FD5434-F838-4DD4-A17B-1CB1A1850DF4}" type="slidenum">
              <a:rPr lang="en-US" smtClean="0"/>
              <a:t>17</a:t>
            </a:fld>
            <a:endParaRPr lang="en-US"/>
          </a:p>
        </p:txBody>
      </p:sp>
    </p:spTree>
    <p:extLst>
      <p:ext uri="{BB962C8B-B14F-4D97-AF65-F5344CB8AC3E}">
        <p14:creationId xmlns:p14="http://schemas.microsoft.com/office/powerpoint/2010/main" val="4039379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162" y="2641848"/>
            <a:ext cx="10360501" cy="1219200"/>
          </a:xfrm>
        </p:spPr>
        <p:txBody>
          <a:bodyPr/>
          <a:lstStyle/>
          <a:p>
            <a:pPr algn="ctr"/>
            <a:r>
              <a:rPr lang="en-US" sz="6600" dirty="0" smtClean="0"/>
              <a:t>Q</a:t>
            </a:r>
            <a:r>
              <a:rPr lang="en-US" dirty="0" smtClean="0"/>
              <a:t>UESTIONS ?</a:t>
            </a:r>
            <a:endParaRPr lang="en-US" dirty="0"/>
          </a:p>
        </p:txBody>
      </p:sp>
      <p:sp>
        <p:nvSpPr>
          <p:cNvPr id="2" name="Slide Number Placeholder 1"/>
          <p:cNvSpPr>
            <a:spLocks noGrp="1"/>
          </p:cNvSpPr>
          <p:nvPr>
            <p:ph type="sldNum" sz="quarter" idx="12"/>
          </p:nvPr>
        </p:nvSpPr>
        <p:spPr/>
        <p:txBody>
          <a:bodyPr/>
          <a:lstStyle/>
          <a:p>
            <a:fld id="{E5FD5434-F838-4DD4-A17B-1CB1A1850DF4}" type="slidenum">
              <a:rPr lang="en-US" smtClean="0"/>
              <a:t>18</a:t>
            </a:fld>
            <a:endParaRPr lang="en-US"/>
          </a:p>
        </p:txBody>
      </p:sp>
    </p:spTree>
    <p:extLst>
      <p:ext uri="{BB962C8B-B14F-4D97-AF65-F5344CB8AC3E}">
        <p14:creationId xmlns:p14="http://schemas.microsoft.com/office/powerpoint/2010/main" val="87859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076" y="18938"/>
            <a:ext cx="9118749" cy="6839062"/>
          </a:xfrm>
          <a:prstGeom prst="rect">
            <a:avLst/>
          </a:prstGeom>
          <a:ln>
            <a:noFill/>
          </a:ln>
          <a:effectLst>
            <a:softEdge rad="112500"/>
          </a:effectLst>
        </p:spPr>
      </p:pic>
      <p:sp>
        <p:nvSpPr>
          <p:cNvPr id="2" name="Title 1"/>
          <p:cNvSpPr>
            <a:spLocks noGrp="1"/>
          </p:cNvSpPr>
          <p:nvPr>
            <p:ph type="title"/>
          </p:nvPr>
        </p:nvSpPr>
        <p:spPr/>
        <p:txBody>
          <a:bodyPr/>
          <a:lstStyle/>
          <a:p>
            <a:r>
              <a:rPr lang="en-US" dirty="0" smtClean="0">
                <a:solidFill>
                  <a:srgbClr val="FFFF00"/>
                </a:solidFill>
              </a:rPr>
              <a:t>AGENDA</a:t>
            </a:r>
            <a:endParaRPr lang="en-US" dirty="0">
              <a:solidFill>
                <a:srgbClr val="FFFF00"/>
              </a:solidFill>
            </a:endParaRPr>
          </a:p>
        </p:txBody>
      </p:sp>
      <p:sp>
        <p:nvSpPr>
          <p:cNvPr id="3" name="Content Placeholder 2"/>
          <p:cNvSpPr>
            <a:spLocks noGrp="1"/>
          </p:cNvSpPr>
          <p:nvPr>
            <p:ph idx="1"/>
          </p:nvPr>
        </p:nvSpPr>
        <p:spPr/>
        <p:txBody>
          <a:bodyPr/>
          <a:lstStyle/>
          <a:p>
            <a:r>
              <a:rPr lang="en-US" dirty="0" smtClean="0">
                <a:solidFill>
                  <a:srgbClr val="FFFF00"/>
                </a:solidFill>
              </a:rPr>
              <a:t>WHAT IS BI</a:t>
            </a:r>
            <a:r>
              <a:rPr lang="en-US" dirty="0" smtClean="0">
                <a:solidFill>
                  <a:srgbClr val="FFC000"/>
                </a:solidFill>
              </a:rPr>
              <a:t>G DATA</a:t>
            </a:r>
            <a:r>
              <a:rPr lang="en-US" dirty="0" smtClean="0">
                <a:solidFill>
                  <a:srgbClr val="FFC000"/>
                </a:solidFill>
              </a:rPr>
              <a:t>?</a:t>
            </a:r>
          </a:p>
          <a:p>
            <a:endParaRPr lang="en-US" dirty="0" smtClean="0">
              <a:solidFill>
                <a:srgbClr val="FFC000"/>
              </a:solidFill>
            </a:endParaRPr>
          </a:p>
          <a:p>
            <a:r>
              <a:rPr lang="en-US" dirty="0" smtClean="0">
                <a:solidFill>
                  <a:srgbClr val="FFFF00"/>
                </a:solidFill>
              </a:rPr>
              <a:t>SUCCESS </a:t>
            </a:r>
            <a:r>
              <a:rPr lang="en-US" dirty="0" smtClean="0">
                <a:solidFill>
                  <a:srgbClr val="FFFF00"/>
                </a:solidFill>
              </a:rPr>
              <a:t>OF </a:t>
            </a:r>
            <a:r>
              <a:rPr lang="en-US" dirty="0" smtClean="0">
                <a:solidFill>
                  <a:srgbClr val="FFC000"/>
                </a:solidFill>
              </a:rPr>
              <a:t>BIG </a:t>
            </a:r>
            <a:r>
              <a:rPr lang="en-US" dirty="0" smtClean="0">
                <a:solidFill>
                  <a:srgbClr val="FFC000"/>
                </a:solidFill>
              </a:rPr>
              <a:t>DATA</a:t>
            </a:r>
          </a:p>
          <a:p>
            <a:endParaRPr lang="en-US" dirty="0" smtClean="0">
              <a:solidFill>
                <a:srgbClr val="FFC000"/>
              </a:solidFill>
            </a:endParaRPr>
          </a:p>
          <a:p>
            <a:r>
              <a:rPr lang="en-US" dirty="0" smtClean="0">
                <a:solidFill>
                  <a:srgbClr val="FFFF00"/>
                </a:solidFill>
              </a:rPr>
              <a:t>Potential OF </a:t>
            </a:r>
            <a:r>
              <a:rPr lang="en-US" dirty="0">
                <a:solidFill>
                  <a:srgbClr val="FFC000"/>
                </a:solidFill>
              </a:rPr>
              <a:t>BIG DATA</a:t>
            </a:r>
            <a:endParaRPr lang="en-US" dirty="0" smtClean="0">
              <a:solidFill>
                <a:srgbClr val="FFC000"/>
              </a:solidFill>
            </a:endParaRPr>
          </a:p>
          <a:p>
            <a:endParaRPr lang="en-US" dirty="0">
              <a:solidFill>
                <a:srgbClr val="FFFF00"/>
              </a:solidFill>
            </a:endParaRPr>
          </a:p>
        </p:txBody>
      </p:sp>
      <p:sp>
        <p:nvSpPr>
          <p:cNvPr id="6" name="Slide Number Placeholder 5"/>
          <p:cNvSpPr>
            <a:spLocks noGrp="1"/>
          </p:cNvSpPr>
          <p:nvPr>
            <p:ph type="sldNum" sz="quarter" idx="12"/>
          </p:nvPr>
        </p:nvSpPr>
        <p:spPr/>
        <p:txBody>
          <a:bodyPr/>
          <a:lstStyle/>
          <a:p>
            <a:fld id="{E5FD5434-F838-4DD4-A17B-1CB1A1850DF4}" type="slidenum">
              <a:rPr lang="en-US" smtClean="0"/>
              <a:t>2</a:t>
            </a:fld>
            <a:endParaRPr lang="en-US"/>
          </a:p>
        </p:txBody>
      </p:sp>
    </p:spTree>
    <p:extLst>
      <p:ext uri="{BB962C8B-B14F-4D97-AF65-F5344CB8AC3E}">
        <p14:creationId xmlns:p14="http://schemas.microsoft.com/office/powerpoint/2010/main" val="136213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80">
                                          <p:stCondLst>
                                            <p:cond delay="0"/>
                                          </p:stCondLst>
                                        </p:cTn>
                                        <p:tgtEl>
                                          <p:spTgt spid="3">
                                            <p:txEl>
                                              <p:pRg st="4" end="4"/>
                                            </p:txEl>
                                          </p:spTgt>
                                        </p:tgtEl>
                                      </p:cBhvr>
                                    </p:animEffect>
                                    <p:anim calcmode="lin" valueType="num">
                                      <p:cBhvr>
                                        <p:cTn id="4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4" end="4"/>
                                            </p:txEl>
                                          </p:spTgt>
                                        </p:tgtEl>
                                      </p:cBhvr>
                                      <p:to x="100000" y="60000"/>
                                    </p:animScale>
                                    <p:animScale>
                                      <p:cBhvr>
                                        <p:cTn id="50" dur="166" decel="50000">
                                          <p:stCondLst>
                                            <p:cond delay="676"/>
                                          </p:stCondLst>
                                        </p:cTn>
                                        <p:tgtEl>
                                          <p:spTgt spid="3">
                                            <p:txEl>
                                              <p:pRg st="4" end="4"/>
                                            </p:txEl>
                                          </p:spTgt>
                                        </p:tgtEl>
                                      </p:cBhvr>
                                      <p:to x="100000" y="100000"/>
                                    </p:animScale>
                                    <p:animScale>
                                      <p:cBhvr>
                                        <p:cTn id="51" dur="26">
                                          <p:stCondLst>
                                            <p:cond delay="1312"/>
                                          </p:stCondLst>
                                        </p:cTn>
                                        <p:tgtEl>
                                          <p:spTgt spid="3">
                                            <p:txEl>
                                              <p:pRg st="4" end="4"/>
                                            </p:txEl>
                                          </p:spTgt>
                                        </p:tgtEl>
                                      </p:cBhvr>
                                      <p:to x="100000" y="80000"/>
                                    </p:animScale>
                                    <p:animScale>
                                      <p:cBhvr>
                                        <p:cTn id="52" dur="166" decel="50000">
                                          <p:stCondLst>
                                            <p:cond delay="1338"/>
                                          </p:stCondLst>
                                        </p:cTn>
                                        <p:tgtEl>
                                          <p:spTgt spid="3">
                                            <p:txEl>
                                              <p:pRg st="4" end="4"/>
                                            </p:txEl>
                                          </p:spTgt>
                                        </p:tgtEl>
                                      </p:cBhvr>
                                      <p:to x="100000" y="100000"/>
                                    </p:animScale>
                                    <p:animScale>
                                      <p:cBhvr>
                                        <p:cTn id="53" dur="26">
                                          <p:stCondLst>
                                            <p:cond delay="1642"/>
                                          </p:stCondLst>
                                        </p:cTn>
                                        <p:tgtEl>
                                          <p:spTgt spid="3">
                                            <p:txEl>
                                              <p:pRg st="4" end="4"/>
                                            </p:txEl>
                                          </p:spTgt>
                                        </p:tgtEl>
                                      </p:cBhvr>
                                      <p:to x="100000" y="90000"/>
                                    </p:animScale>
                                    <p:animScale>
                                      <p:cBhvr>
                                        <p:cTn id="54" dur="166" decel="50000">
                                          <p:stCondLst>
                                            <p:cond delay="1668"/>
                                          </p:stCondLst>
                                        </p:cTn>
                                        <p:tgtEl>
                                          <p:spTgt spid="3">
                                            <p:txEl>
                                              <p:pRg st="4" end="4"/>
                                            </p:txEl>
                                          </p:spTgt>
                                        </p:tgtEl>
                                      </p:cBhvr>
                                      <p:to x="100000" y="100000"/>
                                    </p:animScale>
                                    <p:animScale>
                                      <p:cBhvr>
                                        <p:cTn id="55" dur="26">
                                          <p:stCondLst>
                                            <p:cond delay="1808"/>
                                          </p:stCondLst>
                                        </p:cTn>
                                        <p:tgtEl>
                                          <p:spTgt spid="3">
                                            <p:txEl>
                                              <p:pRg st="4" end="4"/>
                                            </p:txEl>
                                          </p:spTgt>
                                        </p:tgtEl>
                                      </p:cBhvr>
                                      <p:to x="100000" y="95000"/>
                                    </p:animScale>
                                    <p:animScale>
                                      <p:cBhvr>
                                        <p:cTn id="56"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9796" y="1700808"/>
            <a:ext cx="11161240" cy="2973122"/>
          </a:xfrm>
          <a:prstGeom prst="rect">
            <a:avLst/>
          </a:prstGeom>
          <a:noFill/>
        </p:spPr>
        <p:txBody>
          <a:bodyPr wrap="square" rtlCol="0">
            <a:spAutoFit/>
          </a:bodyPr>
          <a:lstStyle/>
          <a:p>
            <a:pPr algn="ctr">
              <a:lnSpc>
                <a:spcPct val="90000"/>
              </a:lnSpc>
            </a:pPr>
            <a:r>
              <a:rPr lang="en-US" sz="6000" dirty="0" smtClean="0">
                <a:ln w="0"/>
                <a:solidFill>
                  <a:schemeClr val="accent1"/>
                </a:solidFill>
                <a:effectLst>
                  <a:outerShdw blurRad="38100" dist="25400" dir="5400000" algn="ctr" rotWithShape="0">
                    <a:srgbClr val="6E747A">
                      <a:alpha val="43000"/>
                    </a:srgbClr>
                  </a:outerShdw>
                </a:effectLst>
              </a:rPr>
              <a:t>WHAT IS             ?</a:t>
            </a:r>
            <a:endParaRPr lang="en-US" sz="8800" dirty="0" smtClean="0">
              <a:ln w="0"/>
              <a:solidFill>
                <a:schemeClr val="accent1"/>
              </a:solidFill>
              <a:effectLst>
                <a:outerShdw blurRad="38100" dist="25400" dir="5400000" algn="ctr" rotWithShape="0">
                  <a:srgbClr val="6E747A">
                    <a:alpha val="43000"/>
                  </a:srgbClr>
                </a:outerShdw>
              </a:effectLst>
            </a:endParaRPr>
          </a:p>
          <a:p>
            <a:pPr algn="ctr">
              <a:lnSpc>
                <a:spcPct val="90000"/>
              </a:lnSpc>
            </a:pPr>
            <a:endParaRPr lang="en-US" sz="6000" dirty="0" smtClean="0">
              <a:ln w="0"/>
              <a:solidFill>
                <a:schemeClr val="accent1"/>
              </a:solidFill>
              <a:effectLst>
                <a:outerShdw blurRad="38100" dist="25400" dir="5400000" algn="ctr" rotWithShape="0">
                  <a:srgbClr val="6E747A">
                    <a:alpha val="43000"/>
                  </a:srgbClr>
                </a:outerShdw>
              </a:effectLst>
            </a:endParaRPr>
          </a:p>
          <a:p>
            <a:pPr algn="ctr">
              <a:lnSpc>
                <a:spcPct val="90000"/>
              </a:lnSpc>
            </a:pPr>
            <a:r>
              <a:rPr lang="en-US" sz="6000" dirty="0" smtClean="0">
                <a:ln w="0"/>
                <a:solidFill>
                  <a:schemeClr val="accent1"/>
                </a:solidFill>
                <a:effectLst>
                  <a:outerShdw blurRad="38100" dist="25400" dir="5400000" algn="ctr" rotWithShape="0">
                    <a:srgbClr val="6E747A">
                      <a:alpha val="43000"/>
                    </a:srgbClr>
                  </a:outerShdw>
                </a:effectLst>
              </a:rPr>
              <a:t>HOW MUCH BIG IS </a:t>
            </a:r>
            <a:r>
              <a:rPr lang="en-US" sz="8800" dirty="0" smtClean="0">
                <a:ln w="0"/>
                <a:solidFill>
                  <a:schemeClr val="accent1"/>
                </a:solidFill>
                <a:effectLst>
                  <a:outerShdw blurRad="38100" dist="25400" dir="5400000" algn="ctr" rotWithShape="0">
                    <a:srgbClr val="6E747A">
                      <a:alpha val="43000"/>
                    </a:srgbClr>
                  </a:outerShdw>
                </a:effectLst>
              </a:rPr>
              <a:t>BIG</a:t>
            </a:r>
            <a:r>
              <a:rPr lang="en-US" sz="6000" dirty="0" smtClean="0">
                <a:ln w="0"/>
                <a:solidFill>
                  <a:schemeClr val="accent1"/>
                </a:solidFill>
                <a:effectLst>
                  <a:outerShdw blurRad="38100" dist="25400" dir="5400000" algn="ctr" rotWithShape="0">
                    <a:srgbClr val="6E747A">
                      <a:alpha val="43000"/>
                    </a:srgbClr>
                  </a:outerShdw>
                </a:effectLst>
              </a:rPr>
              <a:t>?</a:t>
            </a:r>
            <a:endParaRPr lang="en-US" sz="6000" dirty="0">
              <a:ln w="0"/>
              <a:solidFill>
                <a:schemeClr val="accent1"/>
              </a:solidFill>
              <a:effectLst>
                <a:outerShdw blurRad="38100" dist="25400" dir="5400000" algn="ctr" rotWithShape="0">
                  <a:srgbClr val="6E747A">
                    <a:alpha val="43000"/>
                  </a:srgbClr>
                </a:outerShdw>
              </a:effectLst>
            </a:endParaRPr>
          </a:p>
        </p:txBody>
      </p:sp>
      <p:sp>
        <p:nvSpPr>
          <p:cNvPr id="4" name="TextBox 3"/>
          <p:cNvSpPr txBox="1"/>
          <p:nvPr/>
        </p:nvSpPr>
        <p:spPr>
          <a:xfrm>
            <a:off x="6454452" y="1412776"/>
            <a:ext cx="1928733" cy="1311128"/>
          </a:xfrm>
          <a:prstGeom prst="rect">
            <a:avLst/>
          </a:prstGeom>
          <a:noFill/>
        </p:spPr>
        <p:txBody>
          <a:bodyPr wrap="none" rtlCol="0">
            <a:spAutoFit/>
          </a:bodyPr>
          <a:lstStyle/>
          <a:p>
            <a:pPr>
              <a:lnSpc>
                <a:spcPct val="90000"/>
              </a:lnSpc>
            </a:pPr>
            <a:r>
              <a:rPr lang="en-US" sz="8800" dirty="0">
                <a:ln w="0"/>
                <a:solidFill>
                  <a:schemeClr val="accent1"/>
                </a:solidFill>
                <a:effectLst>
                  <a:outerShdw blurRad="38100" dist="25400" dir="5400000" algn="ctr" rotWithShape="0">
                    <a:srgbClr val="6E747A">
                      <a:alpha val="43000"/>
                    </a:srgbClr>
                  </a:outerShdw>
                </a:effectLst>
              </a:rPr>
              <a:t>BIG</a:t>
            </a:r>
            <a:endParaRPr lang="en-US" sz="8800" dirty="0"/>
          </a:p>
        </p:txBody>
      </p:sp>
    </p:spTree>
    <p:extLst>
      <p:ext uri="{BB962C8B-B14F-4D97-AF65-F5344CB8AC3E}">
        <p14:creationId xmlns:p14="http://schemas.microsoft.com/office/powerpoint/2010/main" val="358138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repeatCount="indefinite"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2724" y="3448"/>
            <a:ext cx="3485150" cy="6858000"/>
          </a:xfrm>
          <a:prstGeom prst="rect">
            <a:avLst/>
          </a:prstGeom>
        </p:spPr>
      </p:pic>
      <p:sp>
        <p:nvSpPr>
          <p:cNvPr id="2" name="Title 1"/>
          <p:cNvSpPr>
            <a:spLocks noGrp="1"/>
          </p:cNvSpPr>
          <p:nvPr>
            <p:ph type="title"/>
          </p:nvPr>
        </p:nvSpPr>
        <p:spPr/>
        <p:txBody>
          <a:bodyPr/>
          <a:lstStyle/>
          <a:p>
            <a:r>
              <a:rPr lang="en-US" dirty="0" smtClean="0"/>
              <a:t>What is </a:t>
            </a:r>
            <a:r>
              <a:rPr lang="en-US" sz="8000" dirty="0" smtClean="0"/>
              <a:t>big</a:t>
            </a:r>
            <a:r>
              <a:rPr lang="en-US" dirty="0" smtClean="0"/>
              <a:t> data ?</a:t>
            </a:r>
            <a:endParaRPr lang="en-US" dirty="0"/>
          </a:p>
        </p:txBody>
      </p:sp>
      <p:sp>
        <p:nvSpPr>
          <p:cNvPr id="3" name="Content Placeholder 2"/>
          <p:cNvSpPr>
            <a:spLocks noGrp="1"/>
          </p:cNvSpPr>
          <p:nvPr>
            <p:ph idx="1"/>
          </p:nvPr>
        </p:nvSpPr>
        <p:spPr>
          <a:xfrm>
            <a:off x="914163" y="1803401"/>
            <a:ext cx="9356714" cy="4470400"/>
          </a:xfrm>
        </p:spPr>
        <p:txBody>
          <a:bodyPr/>
          <a:lstStyle/>
          <a:p>
            <a:r>
              <a:rPr lang="en-US" dirty="0" smtClean="0"/>
              <a:t>BIG is relative</a:t>
            </a:r>
          </a:p>
          <a:p>
            <a:r>
              <a:rPr lang="en-US" dirty="0" smtClean="0"/>
              <a:t>Naïve Def.</a:t>
            </a:r>
          </a:p>
          <a:p>
            <a:pPr lvl="1"/>
            <a:r>
              <a:rPr lang="en-US" dirty="0" smtClean="0"/>
              <a:t>Large collection of Information</a:t>
            </a:r>
          </a:p>
          <a:p>
            <a:r>
              <a:rPr lang="en-US" dirty="0" smtClean="0"/>
              <a:t>Is data in my laptop </a:t>
            </a:r>
            <a:r>
              <a:rPr lang="en-US" sz="4000" dirty="0" smtClean="0"/>
              <a:t>BIG</a:t>
            </a:r>
            <a:r>
              <a:rPr lang="en-US" dirty="0" smtClean="0"/>
              <a:t> ???</a:t>
            </a:r>
          </a:p>
          <a:p>
            <a:endParaRPr lang="en-US" dirty="0" smtClean="0"/>
          </a:p>
          <a:p>
            <a:r>
              <a:rPr lang="en-US" dirty="0" smtClean="0">
                <a:solidFill>
                  <a:srgbClr val="FFFF00"/>
                </a:solidFill>
              </a:rPr>
              <a:t>Industry generally treats data beyond terabytes and petabytes as BIG DATA</a:t>
            </a:r>
            <a:endParaRPr lang="en-US" dirty="0">
              <a:solidFill>
                <a:srgbClr val="FFFF00"/>
              </a:solidFill>
            </a:endParaRPr>
          </a:p>
        </p:txBody>
      </p:sp>
      <p:sp>
        <p:nvSpPr>
          <p:cNvPr id="6" name="Slide Number Placeholder 5"/>
          <p:cNvSpPr>
            <a:spLocks noGrp="1"/>
          </p:cNvSpPr>
          <p:nvPr>
            <p:ph type="sldNum" sz="quarter" idx="12"/>
          </p:nvPr>
        </p:nvSpPr>
        <p:spPr/>
        <p:txBody>
          <a:bodyPr/>
          <a:lstStyle/>
          <a:p>
            <a:fld id="{E5FD5434-F838-4DD4-A17B-1CB1A1850DF4}" type="slidenum">
              <a:rPr lang="en-US" smtClean="0"/>
              <a:t>4</a:t>
            </a:fld>
            <a:endParaRPr lang="en-US"/>
          </a:p>
        </p:txBody>
      </p:sp>
    </p:spTree>
    <p:extLst>
      <p:ext uri="{BB962C8B-B14F-4D97-AF65-F5344CB8AC3E}">
        <p14:creationId xmlns:p14="http://schemas.microsoft.com/office/powerpoint/2010/main" val="369530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Google: 1997</a:t>
            </a:r>
            <a:endParaRPr lang="en-US"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4132" y="1588113"/>
            <a:ext cx="6184714" cy="4649199"/>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5FD5434-F838-4DD4-A17B-1CB1A1850DF4}" type="slidenum">
              <a:rPr lang="en-US" smtClean="0"/>
              <a:t>5</a:t>
            </a:fld>
            <a:endParaRPr lang="en-US"/>
          </a:p>
        </p:txBody>
      </p:sp>
    </p:spTree>
    <p:extLst>
      <p:ext uri="{BB962C8B-B14F-4D97-AF65-F5344CB8AC3E}">
        <p14:creationId xmlns:p14="http://schemas.microsoft.com/office/powerpoint/2010/main" val="58757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2001</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7908" y="1701800"/>
            <a:ext cx="5764612" cy="4607520"/>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Content Placeholder 2"/>
          <p:cNvSpPr txBox="1">
            <a:spLocks/>
          </p:cNvSpPr>
          <p:nvPr/>
        </p:nvSpPr>
        <p:spPr>
          <a:xfrm>
            <a:off x="7390556" y="2405608"/>
            <a:ext cx="3960440" cy="2895600"/>
          </a:xfrm>
          <a:prstGeom prst="rect">
            <a:avLst/>
          </a:prstGeom>
        </p:spPr>
        <p:txBody>
          <a:bodyPr>
            <a:noAutofit/>
          </a:bodyPr>
          <a:lstStyle>
            <a:lvl1pPr marL="274320" indent="-274320" algn="l" defTabSz="1218987" rtl="0"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mn-lt"/>
                <a:ea typeface="+mn-ea"/>
                <a:cs typeface="+mn-cs"/>
              </a:defRPr>
            </a:lvl1pPr>
            <a:lvl2pPr marL="548640" indent="-274320" algn="l" defTabSz="1218987" rtl="0"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mn-lt"/>
                <a:ea typeface="+mn-ea"/>
                <a:cs typeface="+mn-cs"/>
              </a:defRPr>
            </a:lvl2pPr>
            <a:lvl3pPr marL="822960" indent="-274320" algn="l" defTabSz="1218987" rtl="0" eaLnBrk="1" latinLnBrk="0" hangingPunct="1">
              <a:lnSpc>
                <a:spcPct val="90000"/>
              </a:lnSpc>
              <a:spcBef>
                <a:spcPts val="800"/>
              </a:spcBef>
              <a:buClr>
                <a:schemeClr val="tx2"/>
              </a:buClr>
              <a:buFont typeface="Arial" pitchFamily="34" charset="0"/>
              <a:buChar char="•"/>
              <a:defRPr sz="2000" kern="1200">
                <a:solidFill>
                  <a:schemeClr val="tx1"/>
                </a:solidFill>
                <a:latin typeface="+mn-lt"/>
                <a:ea typeface="+mn-ea"/>
                <a:cs typeface="+mn-cs"/>
              </a:defRPr>
            </a:lvl3pPr>
            <a:lvl4pPr marL="1097280" indent="-274320" algn="l" defTabSz="1218987" rtl="0"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mn-lt"/>
                <a:ea typeface="+mn-ea"/>
                <a:cs typeface="+mn-cs"/>
              </a:defRPr>
            </a:lvl4pPr>
            <a:lvl5pPr marL="137160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5pPr>
            <a:lvl6pPr marL="164592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dirty="0" smtClean="0">
                <a:solidFill>
                  <a:srgbClr val="FFFF00"/>
                </a:solidFill>
              </a:rPr>
              <a:t>Commodity CPUs</a:t>
            </a:r>
          </a:p>
          <a:p>
            <a:pPr marL="0" indent="0">
              <a:buFont typeface="Arial" pitchFamily="34" charset="0"/>
              <a:buNone/>
            </a:pPr>
            <a:endParaRPr lang="en-US" dirty="0" smtClean="0">
              <a:solidFill>
                <a:srgbClr val="FFFF00"/>
              </a:solidFill>
            </a:endParaRPr>
          </a:p>
          <a:p>
            <a:pPr marL="0" indent="0">
              <a:buFont typeface="Arial" pitchFamily="34" charset="0"/>
              <a:buNone/>
            </a:pPr>
            <a:r>
              <a:rPr lang="en-US" dirty="0" smtClean="0">
                <a:solidFill>
                  <a:srgbClr val="FFFF00"/>
                </a:solidFill>
              </a:rPr>
              <a:t>Lots of disks</a:t>
            </a:r>
          </a:p>
          <a:p>
            <a:pPr marL="0" indent="0">
              <a:buFont typeface="Arial" pitchFamily="34" charset="0"/>
              <a:buNone/>
            </a:pPr>
            <a:endParaRPr lang="en-US" dirty="0" smtClean="0">
              <a:solidFill>
                <a:srgbClr val="FFFF00"/>
              </a:solidFill>
            </a:endParaRPr>
          </a:p>
          <a:p>
            <a:pPr marL="0" indent="0">
              <a:buFont typeface="Arial" pitchFamily="34" charset="0"/>
              <a:buNone/>
            </a:pPr>
            <a:r>
              <a:rPr lang="en-US" dirty="0" smtClean="0">
                <a:solidFill>
                  <a:srgbClr val="FFFF00"/>
                </a:solidFill>
              </a:rPr>
              <a:t>Low bandwidth network</a:t>
            </a:r>
          </a:p>
          <a:p>
            <a:pPr marL="0" indent="0">
              <a:buFont typeface="Arial" pitchFamily="34" charset="0"/>
              <a:buNone/>
            </a:pPr>
            <a:endParaRPr lang="en-US" dirty="0">
              <a:solidFill>
                <a:srgbClr val="FFFF00"/>
              </a:solidFill>
            </a:endParaRPr>
          </a:p>
        </p:txBody>
      </p:sp>
      <p:sp>
        <p:nvSpPr>
          <p:cNvPr id="6" name="Slide Number Placeholder 5"/>
          <p:cNvSpPr>
            <a:spLocks noGrp="1"/>
          </p:cNvSpPr>
          <p:nvPr>
            <p:ph type="sldNum" sz="quarter" idx="12"/>
          </p:nvPr>
        </p:nvSpPr>
        <p:spPr/>
        <p:txBody>
          <a:bodyPr/>
          <a:lstStyle/>
          <a:p>
            <a:fld id="{E5FD5434-F838-4DD4-A17B-1CB1A1850DF4}" type="slidenum">
              <a:rPr lang="en-US" smtClean="0"/>
              <a:t>6</a:t>
            </a:fld>
            <a:endParaRPr lang="en-US"/>
          </a:p>
        </p:txBody>
      </p:sp>
    </p:spTree>
    <p:extLst>
      <p:ext uri="{BB962C8B-B14F-4D97-AF65-F5344CB8AC3E}">
        <p14:creationId xmlns:p14="http://schemas.microsoft.com/office/powerpoint/2010/main" val="298979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Growth</a:t>
            </a:r>
            <a:endParaRPr lang="en-US" dirty="0"/>
          </a:p>
        </p:txBody>
      </p:sp>
      <p:sp>
        <p:nvSpPr>
          <p:cNvPr id="5" name="Content Placeholder 4"/>
          <p:cNvSpPr>
            <a:spLocks noGrp="1"/>
          </p:cNvSpPr>
          <p:nvPr>
            <p:ph idx="1"/>
          </p:nvPr>
        </p:nvSpPr>
        <p:spPr>
          <a:xfrm>
            <a:off x="914162" y="1803401"/>
            <a:ext cx="10360501" cy="617487"/>
          </a:xfrm>
        </p:spPr>
        <p:txBody>
          <a:bodyPr/>
          <a:lstStyle/>
          <a:p>
            <a:r>
              <a:rPr lang="en-US" dirty="0" smtClean="0"/>
              <a:t>Google as of 2009 processes 24 petabytes of data everyday.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708920"/>
            <a:ext cx="4644516" cy="3096344"/>
          </a:xfrm>
          <a:prstGeom prst="rect">
            <a:avLst/>
          </a:prstGeom>
          <a:ln>
            <a:noFill/>
          </a:ln>
          <a:effectLst>
            <a:softEdge rad="112500"/>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0476" y="2708920"/>
            <a:ext cx="4645678" cy="3096344"/>
          </a:xfrm>
          <a:prstGeom prst="rect">
            <a:avLst/>
          </a:prstGeom>
          <a:ln>
            <a:noFill/>
          </a:ln>
          <a:effectLst>
            <a:softEdge rad="112500"/>
          </a:effectLst>
        </p:spPr>
      </p:pic>
      <p:sp>
        <p:nvSpPr>
          <p:cNvPr id="8" name="TextBox 7"/>
          <p:cNvSpPr txBox="1"/>
          <p:nvPr/>
        </p:nvSpPr>
        <p:spPr>
          <a:xfrm>
            <a:off x="1859822" y="5776597"/>
            <a:ext cx="4222184" cy="480131"/>
          </a:xfrm>
          <a:prstGeom prst="rect">
            <a:avLst/>
          </a:prstGeom>
          <a:noFill/>
        </p:spPr>
        <p:txBody>
          <a:bodyPr wrap="square" rtlCol="0">
            <a:spAutoFit/>
          </a:bodyPr>
          <a:lstStyle/>
          <a:p>
            <a:pPr>
              <a:lnSpc>
                <a:spcPct val="90000"/>
              </a:lnSpc>
            </a:pPr>
            <a:r>
              <a:rPr lang="en-US" sz="2800" dirty="0" smtClean="0">
                <a:solidFill>
                  <a:srgbClr val="FFFF00"/>
                </a:solidFill>
              </a:rPr>
              <a:t>1 Rice Grain = 1 Byte</a:t>
            </a:r>
            <a:endParaRPr lang="en-US" sz="2800" dirty="0">
              <a:solidFill>
                <a:srgbClr val="FFFF00"/>
              </a:solidFill>
            </a:endParaRPr>
          </a:p>
        </p:txBody>
      </p:sp>
      <p:sp>
        <p:nvSpPr>
          <p:cNvPr id="9" name="TextBox 8"/>
          <p:cNvSpPr txBox="1"/>
          <p:nvPr/>
        </p:nvSpPr>
        <p:spPr>
          <a:xfrm>
            <a:off x="6886500" y="5776597"/>
            <a:ext cx="4222184" cy="480131"/>
          </a:xfrm>
          <a:prstGeom prst="rect">
            <a:avLst/>
          </a:prstGeom>
          <a:noFill/>
        </p:spPr>
        <p:txBody>
          <a:bodyPr wrap="square" rtlCol="0">
            <a:spAutoFit/>
          </a:bodyPr>
          <a:lstStyle/>
          <a:p>
            <a:pPr algn="ctr">
              <a:lnSpc>
                <a:spcPct val="90000"/>
              </a:lnSpc>
            </a:pPr>
            <a:r>
              <a:rPr lang="en-US" sz="2800" dirty="0" smtClean="0">
                <a:solidFill>
                  <a:srgbClr val="FFFF00"/>
                </a:solidFill>
              </a:rPr>
              <a:t>1 Rice Bowl = 1024 Byte</a:t>
            </a:r>
            <a:endParaRPr lang="en-US" sz="2800" dirty="0">
              <a:solidFill>
                <a:srgbClr val="FFFF00"/>
              </a:solidFill>
            </a:endParaRPr>
          </a:p>
        </p:txBody>
      </p:sp>
      <p:sp>
        <p:nvSpPr>
          <p:cNvPr id="2" name="Slide Number Placeholder 1"/>
          <p:cNvSpPr>
            <a:spLocks noGrp="1"/>
          </p:cNvSpPr>
          <p:nvPr>
            <p:ph type="sldNum" sz="quarter" idx="12"/>
          </p:nvPr>
        </p:nvSpPr>
        <p:spPr/>
        <p:txBody>
          <a:bodyPr/>
          <a:lstStyle/>
          <a:p>
            <a:fld id="{E5FD5434-F838-4DD4-A17B-1CB1A1850DF4}" type="slidenum">
              <a:rPr lang="en-US" smtClean="0"/>
              <a:t>7</a:t>
            </a:fld>
            <a:endParaRPr lang="en-US"/>
          </a:p>
        </p:txBody>
      </p:sp>
    </p:spTree>
    <p:extLst>
      <p:ext uri="{BB962C8B-B14F-4D97-AF65-F5344CB8AC3E}">
        <p14:creationId xmlns:p14="http://schemas.microsoft.com/office/powerpoint/2010/main" val="148649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Scale Of Data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84" y="1484784"/>
            <a:ext cx="4464496" cy="4365285"/>
          </a:xfrm>
          <a:prstGeom prst="rect">
            <a:avLst/>
          </a:prstGeom>
        </p:spPr>
      </p:pic>
      <p:sp>
        <p:nvSpPr>
          <p:cNvPr id="8" name="TextBox 7"/>
          <p:cNvSpPr txBox="1"/>
          <p:nvPr/>
        </p:nvSpPr>
        <p:spPr>
          <a:xfrm>
            <a:off x="549796" y="5632603"/>
            <a:ext cx="3960440" cy="480131"/>
          </a:xfrm>
          <a:prstGeom prst="rect">
            <a:avLst/>
          </a:prstGeom>
          <a:noFill/>
        </p:spPr>
        <p:txBody>
          <a:bodyPr wrap="square" rtlCol="0">
            <a:spAutoFit/>
          </a:bodyPr>
          <a:lstStyle/>
          <a:p>
            <a:pPr>
              <a:lnSpc>
                <a:spcPct val="90000"/>
              </a:lnSpc>
            </a:pPr>
            <a:r>
              <a:rPr lang="en-US" sz="2800" dirty="0" smtClean="0">
                <a:solidFill>
                  <a:srgbClr val="FFFF00"/>
                </a:solidFill>
              </a:rPr>
              <a:t>1 Rice Bag = 1 Mega Byte</a:t>
            </a:r>
            <a:endParaRPr lang="en-US" sz="2800" dirty="0">
              <a:solidFill>
                <a:srgbClr val="FFFF00"/>
              </a:solidFill>
            </a:endParaRPr>
          </a:p>
        </p:txBody>
      </p:sp>
      <p:pic>
        <p:nvPicPr>
          <p:cNvPr id="9" name="Picture 8"/>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565255" y="1092200"/>
            <a:ext cx="5793854" cy="37205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1596" y="1735269"/>
            <a:ext cx="5793854" cy="3720563"/>
          </a:xfrm>
          <a:prstGeom prst="rect">
            <a:avLst/>
          </a:prstGeom>
        </p:spPr>
      </p:pic>
      <p:sp>
        <p:nvSpPr>
          <p:cNvPr id="11" name="TextBox 10"/>
          <p:cNvSpPr txBox="1"/>
          <p:nvPr/>
        </p:nvSpPr>
        <p:spPr>
          <a:xfrm>
            <a:off x="7516732" y="5632603"/>
            <a:ext cx="3906271" cy="480131"/>
          </a:xfrm>
          <a:prstGeom prst="rect">
            <a:avLst/>
          </a:prstGeom>
          <a:noFill/>
        </p:spPr>
        <p:txBody>
          <a:bodyPr wrap="square" rtlCol="0">
            <a:spAutoFit/>
          </a:bodyPr>
          <a:lstStyle/>
          <a:p>
            <a:pPr>
              <a:lnSpc>
                <a:spcPct val="90000"/>
              </a:lnSpc>
            </a:pPr>
            <a:r>
              <a:rPr lang="en-US" sz="2800" dirty="0" smtClean="0">
                <a:solidFill>
                  <a:srgbClr val="FFFF00"/>
                </a:solidFill>
              </a:rPr>
              <a:t>2 Rice Containers = 1 GB</a:t>
            </a:r>
            <a:endParaRPr lang="en-US" sz="2800" dirty="0">
              <a:solidFill>
                <a:srgbClr val="FFFF00"/>
              </a:solidFill>
            </a:endParaRPr>
          </a:p>
        </p:txBody>
      </p:sp>
      <p:sp>
        <p:nvSpPr>
          <p:cNvPr id="2" name="Slide Number Placeholder 1"/>
          <p:cNvSpPr>
            <a:spLocks noGrp="1"/>
          </p:cNvSpPr>
          <p:nvPr>
            <p:ph type="sldNum" sz="quarter" idx="12"/>
          </p:nvPr>
        </p:nvSpPr>
        <p:spPr/>
        <p:txBody>
          <a:bodyPr/>
          <a:lstStyle/>
          <a:p>
            <a:fld id="{E5FD5434-F838-4DD4-A17B-1CB1A1850DF4}" type="slidenum">
              <a:rPr lang="en-US" smtClean="0"/>
              <a:t>8</a:t>
            </a:fld>
            <a:endParaRPr lang="en-US"/>
          </a:p>
        </p:txBody>
      </p:sp>
    </p:spTree>
    <p:extLst>
      <p:ext uri="{BB962C8B-B14F-4D97-AF65-F5344CB8AC3E}">
        <p14:creationId xmlns:p14="http://schemas.microsoft.com/office/powerpoint/2010/main" val="351618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Of Data</a:t>
            </a:r>
            <a:endParaRPr lang="en-US" dirty="0"/>
          </a:p>
        </p:txBody>
      </p:sp>
      <p:grpSp>
        <p:nvGrpSpPr>
          <p:cNvPr id="10" name="Group 9"/>
          <p:cNvGrpSpPr/>
          <p:nvPr/>
        </p:nvGrpSpPr>
        <p:grpSpPr>
          <a:xfrm>
            <a:off x="-386308" y="613663"/>
            <a:ext cx="12994654" cy="4975577"/>
            <a:chOff x="-386308" y="613663"/>
            <a:chExt cx="12994654" cy="4975577"/>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814492" y="613663"/>
              <a:ext cx="5793854" cy="3720563"/>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5014292" y="907623"/>
              <a:ext cx="5793854" cy="3720563"/>
            </a:xfrm>
            <a:prstGeom prst="rect">
              <a:avLst/>
            </a:prstGeom>
          </p:spPr>
        </p:pic>
        <p:pic>
          <p:nvPicPr>
            <p:cNvPr id="6" name="Picture 5"/>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214092" y="1204152"/>
              <a:ext cx="5793854" cy="372056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2686" y="1551517"/>
              <a:ext cx="5793854" cy="3720563"/>
            </a:xfrm>
            <a:prstGeom prst="rect">
              <a:avLst/>
            </a:prstGeom>
          </p:spPr>
        </p:pic>
        <p:pic>
          <p:nvPicPr>
            <p:cNvPr id="8" name="Picture 7"/>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6308" y="1868677"/>
              <a:ext cx="5793854" cy="3720563"/>
            </a:xfrm>
            <a:prstGeom prst="rect">
              <a:avLst/>
            </a:prstGeom>
          </p:spPr>
        </p:pic>
      </p:grpSp>
      <p:sp>
        <p:nvSpPr>
          <p:cNvPr id="11" name="TextBox 10"/>
          <p:cNvSpPr txBox="1"/>
          <p:nvPr/>
        </p:nvSpPr>
        <p:spPr>
          <a:xfrm>
            <a:off x="3358108" y="5349738"/>
            <a:ext cx="5472608" cy="480131"/>
          </a:xfrm>
          <a:prstGeom prst="rect">
            <a:avLst/>
          </a:prstGeom>
          <a:noFill/>
        </p:spPr>
        <p:txBody>
          <a:bodyPr wrap="square" rtlCol="0">
            <a:spAutoFit/>
          </a:bodyPr>
          <a:lstStyle/>
          <a:p>
            <a:pPr>
              <a:lnSpc>
                <a:spcPct val="90000"/>
              </a:lnSpc>
            </a:pPr>
            <a:r>
              <a:rPr lang="en-US" sz="2800" dirty="0" smtClean="0">
                <a:solidFill>
                  <a:srgbClr val="FFFF00"/>
                </a:solidFill>
              </a:rPr>
              <a:t>2048 Rice Containers= 1 </a:t>
            </a:r>
            <a:r>
              <a:rPr lang="en-US" sz="2800" dirty="0" err="1" smtClean="0">
                <a:solidFill>
                  <a:srgbClr val="FFFF00"/>
                </a:solidFill>
              </a:rPr>
              <a:t>Tera</a:t>
            </a:r>
            <a:r>
              <a:rPr lang="en-US" sz="2800" dirty="0" smtClean="0">
                <a:solidFill>
                  <a:srgbClr val="FFFF00"/>
                </a:solidFill>
              </a:rPr>
              <a:t> Byte</a:t>
            </a:r>
            <a:endParaRPr lang="en-US" sz="2800" dirty="0">
              <a:solidFill>
                <a:srgbClr val="FFFF00"/>
              </a:solidFill>
            </a:endParaRPr>
          </a:p>
        </p:txBody>
      </p:sp>
      <p:sp>
        <p:nvSpPr>
          <p:cNvPr id="9" name="Slide Number Placeholder 8"/>
          <p:cNvSpPr>
            <a:spLocks noGrp="1"/>
          </p:cNvSpPr>
          <p:nvPr>
            <p:ph type="sldNum" sz="quarter" idx="12"/>
          </p:nvPr>
        </p:nvSpPr>
        <p:spPr/>
        <p:txBody>
          <a:bodyPr/>
          <a:lstStyle/>
          <a:p>
            <a:fld id="{E5FD5434-F838-4DD4-A17B-1CB1A1850DF4}" type="slidenum">
              <a:rPr lang="en-US" smtClean="0"/>
              <a:t>9</a:t>
            </a:fld>
            <a:endParaRPr lang="en-US"/>
          </a:p>
        </p:txBody>
      </p:sp>
    </p:spTree>
    <p:extLst>
      <p:ext uri="{BB962C8B-B14F-4D97-AF65-F5344CB8AC3E}">
        <p14:creationId xmlns:p14="http://schemas.microsoft.com/office/powerpoint/2010/main" val="93273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d Radial 16x9">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TF02804895" id="{68999234-8DFD-4917-9E9A-A1A0AECD5E67}" vid="{F8691E0C-9980-4F34-AB76-18F64CB286D1}"/>
    </a:ext>
  </a:extLst>
</a:theme>
</file>

<file path=ppt/theme/theme2.xml><?xml version="1.0" encoding="utf-8"?>
<a:theme xmlns:a="http://schemas.openxmlformats.org/drawingml/2006/main" name="Office Them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1380992</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template makes an impression with its bold red background, radial sunburst pattern, and contrasting black title bar. Consider it for your small business or marketing presentation. Or, take advantage of the red color scheme to make a holiday-themed presentation.  Compatible with PowerPoint 2013 and later, this template offers a variety of slide layouts including title slides, bulleted lists, photo with captions, a sample chart, and blank slide, all in a widescreen (16X9) format.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2011-12-19T18:35:00+00:00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TP102804893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725212</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076977-ECB7-44C2-A70D-853BB6B41242}">
  <ds:schemaRefs>
    <ds:schemaRef ds:uri="http://schemas.microsoft.com/office/2006/documentManagement/types"/>
    <ds:schemaRef ds:uri="http://purl.org/dc/elements/1.1/"/>
    <ds:schemaRef ds:uri="http://www.w3.org/XML/1998/namespace"/>
    <ds:schemaRef ds:uri="http://purl.org/dc/dcmitype/"/>
    <ds:schemaRef ds:uri="4873beb7-5857-4685-be1f-d57550cc96cc"/>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A765CE0-A8A0-42E0-82D2-3F870DB4D5F7}">
  <ds:schemaRefs>
    <ds:schemaRef ds:uri="http://schemas.microsoft.com/sharepoint/v3/contenttype/forms"/>
  </ds:schemaRefs>
</ds:datastoreItem>
</file>

<file path=customXml/itemProps3.xml><?xml version="1.0" encoding="utf-8"?>
<ds:datastoreItem xmlns:ds="http://schemas.openxmlformats.org/officeDocument/2006/customXml" ds:itemID="{41BC18E0-614B-4152-A3EE-8AA2B60C7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Red radial lines presentation (widescreen)</Template>
  <TotalTime>2444</TotalTime>
  <Words>388</Words>
  <Application>Microsoft Office PowerPoint</Application>
  <PresentationFormat>Custom</PresentationFormat>
  <Paragraphs>90</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vt:lpstr>
      <vt:lpstr>Garamond</vt:lpstr>
      <vt:lpstr>Red Radial 16x9</vt:lpstr>
      <vt:lpstr>What is Big Data?</vt:lpstr>
      <vt:lpstr>AGENDA</vt:lpstr>
      <vt:lpstr>PowerPoint Presentation</vt:lpstr>
      <vt:lpstr>What is big data ?</vt:lpstr>
      <vt:lpstr>Google: 1997</vt:lpstr>
      <vt:lpstr>Google: 2001</vt:lpstr>
      <vt:lpstr>Data Growth</vt:lpstr>
      <vt:lpstr>Scale Of Data</vt:lpstr>
      <vt:lpstr>Scale Of Data</vt:lpstr>
      <vt:lpstr>Model Has Changed</vt:lpstr>
      <vt:lpstr>PowerPoint Presentation</vt:lpstr>
      <vt:lpstr>PowerPoint Presentation</vt:lpstr>
      <vt:lpstr>PowerPoint Presentation</vt:lpstr>
      <vt:lpstr>Application Areas: Government</vt:lpstr>
      <vt:lpstr>Application Areas: Government</vt:lpstr>
      <vt:lpstr>Application Areas: Government</vt:lpstr>
      <vt:lpstr>Big Data Market</vt:lpstr>
      <vt:lpstr>QUESTIONS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Big data?</dc:title>
  <dc:creator>Windows User</dc:creator>
  <cp:lastModifiedBy>Windows User</cp:lastModifiedBy>
  <cp:revision>109</cp:revision>
  <dcterms:created xsi:type="dcterms:W3CDTF">2018-02-25T12:07:44Z</dcterms:created>
  <dcterms:modified xsi:type="dcterms:W3CDTF">2018-05-02T15:34:05Z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